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62" r:id="rId3"/>
    <p:sldId id="261" r:id="rId4"/>
    <p:sldId id="281" r:id="rId5"/>
    <p:sldId id="263" r:id="rId6"/>
    <p:sldId id="273" r:id="rId7"/>
    <p:sldId id="274" r:id="rId8"/>
    <p:sldId id="264" r:id="rId9"/>
    <p:sldId id="265" r:id="rId10"/>
    <p:sldId id="260" r:id="rId11"/>
    <p:sldId id="258" r:id="rId12"/>
    <p:sldId id="259" r:id="rId13"/>
    <p:sldId id="266" r:id="rId14"/>
    <p:sldId id="267" r:id="rId15"/>
    <p:sldId id="268" r:id="rId16"/>
    <p:sldId id="269" r:id="rId17"/>
    <p:sldId id="270" r:id="rId18"/>
    <p:sldId id="283" r:id="rId19"/>
    <p:sldId id="280" r:id="rId20"/>
    <p:sldId id="271" r:id="rId21"/>
    <p:sldId id="284" r:id="rId22"/>
    <p:sldId id="272" r:id="rId23"/>
    <p:sldId id="276" r:id="rId24"/>
    <p:sldId id="282" r:id="rId25"/>
    <p:sldId id="277" r:id="rId26"/>
    <p:sldId id="275" r:id="rId27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61EB92-90DE-4BF2-B683-4D26BD730128}" type="datetimeFigureOut">
              <a:rPr lang="hu-HU"/>
              <a:pPr/>
              <a:t>2019.09.19.</a:t>
            </a:fld>
            <a:endParaRPr lang="hu-H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DFC5BD-36DC-4F00-BA99-7B98820D57B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5981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50117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E2799-C8A4-4EE5-B1F0-7EDF2137DD2B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9990-9A24-4321-B2C6-911FDD7AFE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4F35A-14FD-4DC1-BBF7-C1AAEFE4C6B6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EF5D-C812-481B-A0B0-D299C4CE87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89D7-0B45-427B-884B-0B0FA1DE5751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2D5A-3779-47FC-9FB9-92ABC127F6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19C6-FC5B-4D9B-88A0-F8CFBBE07F69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A5B8-1359-4AB3-8796-52F4066DCB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F2C3-490F-4E4A-BA46-B5362F24579C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BB0C-7AD0-4B3E-854C-56E9F7AB21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4D3E-DDB5-4C69-93E7-65A2A4725050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6FC38-72F3-487D-A58A-8FB57C857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8F2D-0714-42BF-BE4C-8808AEDB0B10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4F707-5C8A-4105-8074-E7C5FE70A9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09223-A4E5-4EE8-8EDE-E699B08AC7B4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CA4E-04F3-4C7D-88A2-D6A8B17F17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CD365-1202-4E9B-82D0-FA05551B6F27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9F02-1768-40CB-A7DF-E7244EFA57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E814-1AC5-4B96-86B7-175A98C04A26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B24D-48B4-4BF8-A608-BB77BD755E6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C3E3-5FD6-4AC9-A3A5-31E23F40B60D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0818-C93D-488E-B93D-E763814D02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F8FF5D-B53F-4749-9FB3-765C37AB29F8}" type="datetimeFigureOut">
              <a:rPr lang="hu-HU"/>
              <a:pPr>
                <a:defRPr/>
              </a:pPr>
              <a:t>2019.09.19.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1B117C-A268-4CDE-B6F7-46077B24B5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sz="3600" dirty="0" smtClean="0"/>
              <a:t>Gazdaságpolitika</a:t>
            </a:r>
            <a:br>
              <a:rPr lang="hu-HU" sz="3600" dirty="0" smtClean="0"/>
            </a:br>
            <a:r>
              <a:rPr lang="hu-HU" sz="3600" dirty="0"/>
              <a:t>3</a:t>
            </a:r>
            <a:r>
              <a:rPr lang="hu-HU" sz="3600" dirty="0" smtClean="0"/>
              <a:t>. </a:t>
            </a:r>
            <a:r>
              <a:rPr lang="hu-HU" sz="3600" dirty="0" err="1" smtClean="0"/>
              <a:t>ea</a:t>
            </a:r>
            <a:r>
              <a:rPr lang="hu-HU" sz="3600" dirty="0" smtClean="0"/>
              <a:t>.</a:t>
            </a:r>
            <a:br>
              <a:rPr lang="hu-HU" sz="3600" dirty="0" smtClean="0"/>
            </a:br>
            <a:endParaRPr lang="hu-HU" sz="3600" dirty="0" smtClean="0"/>
          </a:p>
        </p:txBody>
      </p:sp>
      <p:sp>
        <p:nvSpPr>
          <p:cNvPr id="14339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800" dirty="0" smtClean="0"/>
              <a:t>A </a:t>
            </a:r>
            <a:r>
              <a:rPr lang="hu-HU" sz="2800" dirty="0" err="1"/>
              <a:t>l</a:t>
            </a:r>
            <a:r>
              <a:rPr lang="hu-HU" sz="2800" dirty="0" err="1" smtClean="0"/>
              <a:t>aissez</a:t>
            </a:r>
            <a:r>
              <a:rPr lang="hu-HU" sz="2800" dirty="0" smtClean="0"/>
              <a:t> fair időszak és a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800" dirty="0"/>
              <a:t>b</a:t>
            </a:r>
            <a:r>
              <a:rPr lang="hu-HU" sz="2800" dirty="0" smtClean="0"/>
              <a:t>izonytalanság kora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5/54/List_-_Nationale_System_der_politischen_%C3%96konomie%2C_1930_-_5860425.tif/lossy-page1-220px-List_-_Nationale_System_der_politischen_%C3%96konomie%2C_1930_-_5860425.ti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6770"/>
            <a:ext cx="5328592" cy="617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971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232131"/>
              </p:ext>
            </p:extLst>
          </p:nvPr>
        </p:nvGraphicFramePr>
        <p:xfrm>
          <a:off x="107505" y="638978"/>
          <a:ext cx="8882258" cy="88550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68894"/>
                <a:gridCol w="1268894"/>
                <a:gridCol w="1268894"/>
                <a:gridCol w="1268894"/>
                <a:gridCol w="1268894"/>
                <a:gridCol w="1268894"/>
                <a:gridCol w="1268894"/>
              </a:tblGrid>
              <a:tr h="576360">
                <a:tc gridSpan="7">
                  <a:txBody>
                    <a:bodyPr/>
                    <a:lstStyle/>
                    <a:p>
                      <a:pPr marL="254635" marR="254635" algn="ct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10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1800" b="1" spc="-10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AVERAGE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TARIFF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RATES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MANUFACTURED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PRODUCTS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SELECTED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DEVELOPED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COUNTRIES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THEIR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EARLY</a:t>
                      </a:r>
                      <a:r>
                        <a:rPr lang="en-US" sz="1800" b="1" spc="6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10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STAGES</a:t>
                      </a:r>
                      <a:r>
                        <a:rPr lang="en-US" sz="18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b="1" spc="80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3365" marR="254635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800" spc="-2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(weighted</a:t>
                      </a:r>
                      <a:r>
                        <a:rPr lang="en-US" sz="1800" spc="2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2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average;</a:t>
                      </a:r>
                      <a:r>
                        <a:rPr lang="en-US" sz="1800" spc="4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800" spc="1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3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percentages</a:t>
                      </a:r>
                      <a:r>
                        <a:rPr lang="en-US" sz="1800" spc="-1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2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value)</a:t>
                      </a:r>
                      <a:r>
                        <a:rPr lang="en-US" sz="1800" spc="-20" dirty="0">
                          <a:solidFill>
                            <a:srgbClr val="231F2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12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1820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1875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1913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</a:tr>
              <a:tr h="323474">
                <a:tc>
                  <a:txBody>
                    <a:bodyPr/>
                    <a:lstStyle/>
                    <a:p>
                      <a:pPr marL="31432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Austria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15–20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marL="290830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Belgium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6–8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9–10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 spc="-3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74">
                <a:tc>
                  <a:txBody>
                    <a:bodyPr/>
                    <a:lstStyle/>
                    <a:p>
                      <a:pPr marL="292100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Denmark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25–35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15–20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74"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12–15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marL="26733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8–12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4–6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Italy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8–10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385"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Japan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84">
                <a:tc>
                  <a:txBody>
                    <a:bodyPr/>
                    <a:lstStyle/>
                    <a:p>
                      <a:pPr marL="207645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Netherlands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6–8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3–5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 spc="-3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74"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Russia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15–20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74"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Spain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15–20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84">
                <a:tc>
                  <a:txBody>
                    <a:bodyPr/>
                    <a:lstStyle/>
                    <a:p>
                      <a:pPr marL="31305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Sweden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3–5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778">
                <a:tc>
                  <a:txBody>
                    <a:bodyPr/>
                    <a:lstStyle/>
                    <a:p>
                      <a:pPr marL="240030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Switzerland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8–12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4–6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74">
                <a:tc>
                  <a:txBody>
                    <a:bodyPr/>
                    <a:lstStyle/>
                    <a:p>
                      <a:pPr marL="147320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</a:t>
                      </a:r>
                      <a:r>
                        <a:rPr lang="en-US" sz="1800" spc="2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Kingdom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45–55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n.a.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74">
                <a:tc>
                  <a:txBody>
                    <a:bodyPr/>
                    <a:lstStyle/>
                    <a:p>
                      <a:pPr marL="199390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United</a:t>
                      </a:r>
                      <a:r>
                        <a:rPr lang="en-US" sz="1800" spc="2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States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35–45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40–50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9405" marR="31940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8780">
                <a:tc gridSpan="7">
                  <a:txBody>
                    <a:bodyPr/>
                    <a:lstStyle/>
                    <a:p>
                      <a:pPr marL="29210" indent="-12700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spc="-3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Source:</a:t>
                      </a:r>
                      <a:r>
                        <a:rPr lang="en-US" sz="1800" spc="-1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20" dirty="0" err="1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Bairoch</a:t>
                      </a: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(1993),</a:t>
                      </a:r>
                      <a:r>
                        <a:rPr lang="en-US" sz="1800" spc="5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p.</a:t>
                      </a:r>
                      <a:r>
                        <a:rPr lang="en-US" sz="1800" spc="6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1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</a:t>
                      </a:r>
                      <a:r>
                        <a:rPr lang="en-US" sz="1800" spc="3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table</a:t>
                      </a:r>
                      <a:r>
                        <a:rPr lang="en-US" sz="1800" spc="1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1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3.3.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473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1004"/>
              </p:ext>
            </p:extLst>
          </p:nvPr>
        </p:nvGraphicFramePr>
        <p:xfrm>
          <a:off x="611560" y="6"/>
          <a:ext cx="7704855" cy="7366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68285"/>
                <a:gridCol w="2568285"/>
                <a:gridCol w="2568285"/>
              </a:tblGrid>
              <a:tr h="764698">
                <a:tc gridSpan="3">
                  <a:txBody>
                    <a:bodyPr/>
                    <a:lstStyle/>
                    <a:p>
                      <a:pPr marL="229870">
                        <a:spcBef>
                          <a:spcPts val="615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0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TABLE</a:t>
                      </a:r>
                      <a:r>
                        <a:rPr lang="en-US" sz="20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2.</a:t>
                      </a:r>
                      <a:r>
                        <a:rPr lang="en-US" sz="2000" b="1" spc="20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PROTECTIONISM</a:t>
                      </a:r>
                      <a:r>
                        <a:rPr lang="en-US" sz="20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IN</a:t>
                      </a:r>
                      <a:r>
                        <a:rPr lang="en-US" sz="20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 </a:t>
                      </a:r>
                      <a:r>
                        <a:rPr lang="en-US" sz="2000" b="1" spc="-10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BRITAIN</a:t>
                      </a:r>
                      <a:r>
                        <a:rPr lang="en-US" sz="2000" b="1" spc="5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AND</a:t>
                      </a:r>
                      <a:r>
                        <a:rPr lang="en-US" sz="2000" b="1" spc="7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 </a:t>
                      </a:r>
                      <a:r>
                        <a:rPr lang="en-US" sz="2000" b="1" spc="-5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FRANCE,</a:t>
                      </a:r>
                      <a:r>
                        <a:rPr lang="en-US" sz="2000" b="1" spc="20" dirty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1821–1913</a:t>
                      </a:r>
                      <a:endParaRPr lang="hu-H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4790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n-US" sz="2000" spc="-35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(measured</a:t>
                      </a:r>
                      <a:r>
                        <a:rPr lang="en-US" sz="2000" spc="25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US" sz="2000" spc="5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3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</a:t>
                      </a:r>
                      <a:r>
                        <a:rPr lang="en-US" sz="2000" spc="-1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4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customs</a:t>
                      </a:r>
                      <a:r>
                        <a:rPr lang="en-US" sz="2000" spc="-15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3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revenue</a:t>
                      </a:r>
                      <a:r>
                        <a:rPr lang="en-US" sz="200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25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r>
                        <a:rPr lang="en-US" sz="2000" spc="-15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spc="25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25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</a:t>
                      </a:r>
                      <a:r>
                        <a:rPr lang="en-US" sz="200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5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2000" spc="5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3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</a:t>
                      </a:r>
                      <a:r>
                        <a:rPr lang="en-US" sz="2000" spc="25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import</a:t>
                      </a:r>
                      <a:r>
                        <a:rPr lang="en-US" sz="2000" spc="-5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30" dirty="0" smtClean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values)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83779"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 spc="-15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Years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Britain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1821–1825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53.1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20.3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1826–1830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47.2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22.6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1831–1835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1836–1840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30.9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1841–1845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32.2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17.9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1846–1850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25.3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1851–1855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1856–1860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1861–1865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 spc="-15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1866–1870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1871–1875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6.7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1876–1880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1881–1885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1886–1890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1891–1895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1896–1900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1901–1905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0195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1906–1910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8.0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>
                  <a:txBody>
                    <a:bodyPr/>
                    <a:lstStyle/>
                    <a:p>
                      <a:pPr marL="293370">
                        <a:spcBef>
                          <a:spcPts val="455"/>
                        </a:spcBef>
                        <a:spcAft>
                          <a:spcPts val="0"/>
                        </a:spcAft>
                      </a:pPr>
                      <a:r>
                        <a:rPr lang="en-US" sz="2000" spc="-1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Arial Narrow" panose="020B0606020202030204" pitchFamily="34" charset="0"/>
                          <a:cs typeface="Arial Narrow" panose="020B0606020202030204" pitchFamily="34" charset="0"/>
                        </a:rPr>
                        <a:t>1911–1913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6395" marR="366395" algn="ctr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79">
                <a:tc gridSpan="3">
                  <a:txBody>
                    <a:bodyPr/>
                    <a:lstStyle/>
                    <a:p>
                      <a:pPr marL="16510"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2000" spc="-6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000" spc="-4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spc="-2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000" spc="-1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000" spc="-3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000" spc="-7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2000" spc="8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3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spc="-5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000" spc="-1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spc="1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</a:t>
                      </a:r>
                      <a:r>
                        <a:rPr lang="en-US" sz="2000" spc="2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spc="-2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spc="5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p.</a:t>
                      </a:r>
                      <a:r>
                        <a:rPr lang="en-US" sz="2000" spc="6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2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spc="-3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-18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</a:t>
                      </a:r>
                      <a:r>
                        <a:rPr lang="en-US" sz="2000" spc="-3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000" spc="15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spc="10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19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 két nagy </a:t>
            </a:r>
            <a:r>
              <a:rPr lang="hu-HU" sz="3600" dirty="0" smtClean="0"/>
              <a:t>korai felzárkózó</a:t>
            </a:r>
            <a:r>
              <a:rPr lang="hu-HU" sz="3600" dirty="0" smtClean="0"/>
              <a:t>: USA </a:t>
            </a:r>
            <a:r>
              <a:rPr lang="hu-HU" sz="3600" dirty="0"/>
              <a:t>és </a:t>
            </a:r>
            <a:r>
              <a:rPr lang="hu-HU" sz="3600" dirty="0" smtClean="0"/>
              <a:t>Németország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XIX. Század második felében  a fejlődési ütem és az ipari beruházások terén kezdték megelőzni Angliát.</a:t>
            </a:r>
          </a:p>
          <a:p>
            <a:r>
              <a:rPr lang="hu-HU" dirty="0" smtClean="0"/>
              <a:t>Az igazi fordulópont az 1873-as válság</a:t>
            </a:r>
          </a:p>
          <a:p>
            <a:r>
              <a:rPr lang="hu-HU" dirty="0" smtClean="0"/>
              <a:t>Az ún.</a:t>
            </a:r>
            <a:r>
              <a:rPr lang="hu-HU" b="1" dirty="0" smtClean="0"/>
              <a:t> </a:t>
            </a:r>
            <a:r>
              <a:rPr lang="hu-HU" b="1" dirty="0" err="1" smtClean="0"/>
              <a:t>neoprotekcionizmus</a:t>
            </a:r>
            <a:r>
              <a:rPr lang="hu-HU" b="1" dirty="0" smtClean="0"/>
              <a:t> időszaka</a:t>
            </a:r>
          </a:p>
          <a:p>
            <a:r>
              <a:rPr lang="hu-HU" dirty="0" smtClean="0"/>
              <a:t>Sok európai ország alkalmazta (pl. Osztrák-Magyar Monarchia), de ez a két ország járt az élen és sikeresen alkalmazta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7819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USA: </a:t>
            </a:r>
            <a:r>
              <a:rPr lang="en-US" sz="3200" dirty="0"/>
              <a:t>“the mother country and bastion of modern </a:t>
            </a:r>
            <a:r>
              <a:rPr lang="en-US" sz="3200" dirty="0" smtClean="0"/>
              <a:t>protectionism</a:t>
            </a:r>
            <a:r>
              <a:rPr lang="en-US" sz="3200" dirty="0"/>
              <a:t>” (</a:t>
            </a:r>
            <a:r>
              <a:rPr lang="en-US" sz="3200" dirty="0" err="1"/>
              <a:t>Bairoch</a:t>
            </a:r>
            <a:r>
              <a:rPr lang="en-US" sz="3200" dirty="0"/>
              <a:t>, 1993, p. 30).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sz="2800" dirty="0" smtClean="0"/>
              <a:t>A függetlenség kivívása előtt az angolok kifejezetten gátolták az ipar fejlődését</a:t>
            </a:r>
          </a:p>
          <a:p>
            <a:r>
              <a:rPr lang="hu-HU" sz="2800" dirty="0" smtClean="0"/>
              <a:t>A déli államok rabszolgamunkán alapuló földbirtokosai ebben szövetségesek voltak</a:t>
            </a:r>
          </a:p>
          <a:p>
            <a:r>
              <a:rPr lang="hu-HU" sz="2800" dirty="0" smtClean="0"/>
              <a:t>A függetlenség után nyílt csak lehetőség a hazai ipar fejlesztésére</a:t>
            </a:r>
          </a:p>
          <a:p>
            <a:r>
              <a:rPr lang="en-US" sz="2800" dirty="0"/>
              <a:t>Alexander </a:t>
            </a:r>
            <a:r>
              <a:rPr lang="en-US" sz="2800" dirty="0" smtClean="0"/>
              <a:t>Hamilton</a:t>
            </a:r>
            <a:r>
              <a:rPr lang="hu-HU" sz="2800" dirty="0" smtClean="0"/>
              <a:t>: </a:t>
            </a:r>
            <a:r>
              <a:rPr lang="en-US" sz="2800" i="1" dirty="0" smtClean="0"/>
              <a:t>Reports </a:t>
            </a:r>
            <a:r>
              <a:rPr lang="en-US" sz="2800" i="1" dirty="0"/>
              <a:t>of the Secretary of the Treasury on the Subject of Manufactures </a:t>
            </a:r>
            <a:r>
              <a:rPr lang="en-US" sz="2800" dirty="0"/>
              <a:t>(1791) </a:t>
            </a:r>
            <a:endParaRPr lang="hu-HU" sz="2800" dirty="0" smtClean="0"/>
          </a:p>
          <a:p>
            <a:r>
              <a:rPr lang="hu-HU" sz="2800" dirty="0" smtClean="0"/>
              <a:t>1870-től a II. világháborúig az USA alkalmazta a legmagasabb vámokat a világon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195937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116633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centuries</a:t>
            </a:r>
            <a:r>
              <a:rPr lang="en-US" sz="2800" spc="-6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England</a:t>
            </a:r>
            <a:r>
              <a:rPr lang="en-US" sz="2800" spc="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relied</a:t>
            </a:r>
            <a:r>
              <a:rPr lang="en-US" sz="2800" spc="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US" sz="2800" spc="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protection,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en-US" sz="2800" spc="24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carried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2800" spc="5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extremes</a:t>
            </a:r>
            <a:r>
              <a:rPr lang="en-US" sz="2800" spc="-7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800" spc="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obtained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satisfactory</a:t>
            </a:r>
            <a:r>
              <a:rPr lang="en-US" sz="2800" spc="2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it. 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</a:t>
            </a:r>
            <a:r>
              <a:rPr lang="en-US" sz="2800" spc="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doubt</a:t>
            </a:r>
            <a:r>
              <a:rPr lang="en-US" sz="2800" spc="6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en-US" sz="2800" spc="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2800" spc="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en-US" sz="2800" spc="-4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</a:t>
            </a:r>
            <a:r>
              <a:rPr lang="en-US" sz="2800" spc="-1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</a:t>
            </a:r>
            <a:r>
              <a:rPr lang="en-US" sz="2800" spc="5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en-US" sz="2800" spc="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2800" spc="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4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owes</a:t>
            </a:r>
            <a:r>
              <a:rPr lang="en-US" sz="2800" spc="-6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</a:t>
            </a:r>
            <a:r>
              <a:rPr lang="en-US" sz="2800" spc="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strength.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After</a:t>
            </a:r>
            <a:r>
              <a:rPr lang="en-US" sz="2800" spc="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</a:t>
            </a:r>
            <a:r>
              <a:rPr lang="en-US" sz="2800" spc="-2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turies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spc="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England</a:t>
            </a:r>
            <a:r>
              <a:rPr lang="en-US" sz="2800" spc="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</a:t>
            </a:r>
            <a:r>
              <a:rPr lang="en-US" sz="2800" spc="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28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convenient</a:t>
            </a:r>
            <a:r>
              <a:rPr lang="en-US" sz="2800" spc="7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</a:t>
            </a:r>
            <a:r>
              <a:rPr lang="en-US" sz="28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</a:t>
            </a:r>
            <a:r>
              <a:rPr lang="en-US" sz="2800" spc="9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en-US" sz="2800" spc="-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2800" spc="5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thinks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en-US" sz="2800" spc="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protection</a:t>
            </a:r>
            <a:r>
              <a:rPr lang="en-US" sz="28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en-US" sz="2800" spc="5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longer</a:t>
            </a:r>
            <a:r>
              <a:rPr lang="en-US" sz="2800" spc="24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</a:t>
            </a:r>
            <a:r>
              <a:rPr lang="en-US" sz="2800" spc="-8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800" spc="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2800" spc="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8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6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800" spc="-4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7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sz="28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spc="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spc="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spc="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800" spc="-5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spc="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country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leads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</a:t>
            </a:r>
            <a:r>
              <a:rPr lang="en-US" sz="28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n-US" sz="2800" spc="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4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believe</a:t>
            </a:r>
            <a:r>
              <a:rPr lang="en-US" sz="28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en-US" sz="2800" spc="17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</a:t>
            </a:r>
            <a:r>
              <a:rPr lang="en-US" sz="2800" spc="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years,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en-US" sz="2800" spc="-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gotten</a:t>
            </a:r>
            <a:r>
              <a:rPr lang="en-US" sz="2800" spc="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en-US" sz="2800" spc="5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</a:t>
            </a:r>
            <a:r>
              <a:rPr lang="en-US" sz="2800" spc="-1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tection</a:t>
            </a:r>
            <a:r>
              <a:rPr lang="en-US" sz="2800" spc="15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</a:t>
            </a:r>
            <a:r>
              <a:rPr lang="en-US" sz="2800" spc="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28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en-US" sz="2800" spc="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offer,</a:t>
            </a:r>
            <a:r>
              <a:rPr lang="en-US" sz="28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en-US" sz="2800" spc="5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en-US" sz="2800" spc="-5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</a:t>
            </a:r>
            <a:r>
              <a:rPr lang="en-US" sz="28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trade.”</a:t>
            </a:r>
            <a:r>
              <a:rPr lang="en-US" sz="2800" spc="17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(Ulysses</a:t>
            </a:r>
            <a:r>
              <a:rPr lang="en-US" sz="2800" spc="-18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r>
              <a:rPr lang="en-US" sz="2800" spc="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Grant,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</a:t>
            </a:r>
            <a:r>
              <a:rPr lang="en-US" sz="2800" spc="5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n-US" sz="2800" spc="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2800" spc="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United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States,</a:t>
            </a:r>
            <a:r>
              <a:rPr lang="en-US" sz="2800" spc="2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1868–1876,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cited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A.G.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Frank,</a:t>
            </a:r>
            <a:r>
              <a:rPr lang="en-US" sz="2800" spc="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spc="-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Capitalism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800" i="1" spc="1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800" i="1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i="1" spc="-7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800" i="1" spc="-8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i="1" spc="-6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800" i="1" spc="-7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800" i="1" spc="-5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i="1" spc="-8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800" i="1" spc="-7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i="1" spc="-7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800" i="1" spc="-8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i="1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800" i="1" spc="-5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800" i="1" spc="-5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</a:t>
            </a:r>
            <a:r>
              <a:rPr lang="en-US" sz="2800" i="1" spc="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800" i="1" spc="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spc="-4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800" i="1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i="1" spc="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</a:t>
            </a:r>
            <a:r>
              <a:rPr lang="en-US" sz="2800" i="1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i="1" spc="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spc="-4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i="1" spc="-5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800" i="1" spc="-8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i="1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800" i="1" spc="-6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i="1" spc="-9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800" i="1" spc="-3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spc="6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3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spc="-5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800" spc="-10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18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800" spc="-1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k, Monthly</a:t>
            </a:r>
            <a:r>
              <a:rPr lang="en-US" sz="2800" spc="-2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4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en-US" sz="2800" spc="-1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4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Press,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1967,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</a:t>
            </a:r>
            <a:r>
              <a:rPr lang="en-US" sz="2800" spc="25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164).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21494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Németország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Kevésbé jellemző a vámvédelem</a:t>
            </a:r>
          </a:p>
          <a:p>
            <a:r>
              <a:rPr lang="hu-HU" sz="2800" dirty="0" smtClean="0"/>
              <a:t>Helyette széleskörű állami beavatkozás és a magán és állami szféra partnersége</a:t>
            </a:r>
          </a:p>
          <a:p>
            <a:r>
              <a:rPr lang="hu-HU" sz="2800" dirty="0" smtClean="0"/>
              <a:t>Poroszország, mint előzmény: </a:t>
            </a:r>
            <a:r>
              <a:rPr lang="hu-HU" sz="2800" dirty="0" err="1" smtClean="0"/>
              <a:t>Zollferein</a:t>
            </a:r>
            <a:r>
              <a:rPr lang="hu-HU" sz="2800" dirty="0" smtClean="0"/>
              <a:t> (1834)</a:t>
            </a:r>
          </a:p>
          <a:p>
            <a:r>
              <a:rPr lang="hu-HU" sz="2800" dirty="0" smtClean="0"/>
              <a:t>Majd 1871 után Bismarcki politika: </a:t>
            </a:r>
            <a:r>
              <a:rPr lang="hu-HU" sz="2800" b="1" dirty="0" smtClean="0"/>
              <a:t>a vas és a rozs szövetsége </a:t>
            </a:r>
            <a:r>
              <a:rPr lang="hu-HU" sz="2800" dirty="0" smtClean="0"/>
              <a:t>(agrárválság, amerikai olcsó gabona)</a:t>
            </a:r>
          </a:p>
          <a:p>
            <a:r>
              <a:rPr lang="hu-HU" sz="2800" dirty="0" smtClean="0"/>
              <a:t>Védővámok, exportszubvenciók, vámvisszatérítés, állami tulajdon (vasút, hajózás)+ </a:t>
            </a:r>
            <a:r>
              <a:rPr lang="hu-HU" sz="2800" b="1" dirty="0"/>
              <a:t>oktatás fejlesztése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5323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Szociálpolitika – a másik terület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hu-HU" sz="2800" dirty="0" smtClean="0"/>
              <a:t>Szintén Németország jár az élen (á</a:t>
            </a:r>
            <a:r>
              <a:rPr lang="hu-HU" sz="2800" dirty="0"/>
              <a:t>llamszocializmus</a:t>
            </a:r>
            <a:r>
              <a:rPr lang="hu-HU" sz="2800" dirty="0" smtClean="0"/>
              <a:t>)</a:t>
            </a:r>
          </a:p>
          <a:p>
            <a:r>
              <a:rPr lang="hu-HU" sz="2800" dirty="0" smtClean="0"/>
              <a:t>A munkásmozgalom megerősödése az ok!</a:t>
            </a:r>
          </a:p>
          <a:p>
            <a:r>
              <a:rPr lang="hu-HU" sz="2800" dirty="0" smtClean="0"/>
              <a:t>Bismarck 1884: „Ha valaki ellenvetésként azt hozza fel, hogy ez szocializmus, én ettől legkevésbé sem rettenek vissza. A kérdés az, hol vannak az államszocializmus megengedhető határai? Nélküle egyáltalán nem tudjuk a gazdaságunkat irányítani. Minden szegénytörvény szocializmus”</a:t>
            </a:r>
          </a:p>
          <a:p>
            <a:r>
              <a:rPr lang="hu-HU" sz="2800" dirty="0" smtClean="0"/>
              <a:t>Állami kiadás a GNP %-ban: 1872: 7,5%, 1901: 16,2%</a:t>
            </a:r>
          </a:p>
          <a:p>
            <a:r>
              <a:rPr lang="hu-HU" sz="2800" dirty="0" smtClean="0"/>
              <a:t>Anglia: 9-ről 15 %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649882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z 1873-as válság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Már ez is új típusú, de még klasszikus</a:t>
            </a:r>
          </a:p>
          <a:p>
            <a:r>
              <a:rPr lang="hu-HU" dirty="0" smtClean="0"/>
              <a:t>Nem </a:t>
            </a:r>
            <a:r>
              <a:rPr lang="hu-HU" dirty="0"/>
              <a:t>A</a:t>
            </a:r>
            <a:r>
              <a:rPr lang="hu-HU" dirty="0" smtClean="0"/>
              <a:t>ngliából indul (USA, Németország)</a:t>
            </a:r>
          </a:p>
          <a:p>
            <a:r>
              <a:rPr lang="hu-HU" dirty="0" smtClean="0"/>
              <a:t>Kiterjed a kevésbé fejlett régiókra is</a:t>
            </a:r>
          </a:p>
          <a:p>
            <a:r>
              <a:rPr lang="hu-HU" dirty="0" smtClean="0"/>
              <a:t>Újabb protekcionista hullámot eredményez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monopolizációhoz</a:t>
            </a:r>
            <a:r>
              <a:rPr lang="hu-HU" dirty="0" smtClean="0"/>
              <a:t> vezet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802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protekcionizmus </a:t>
            </a:r>
            <a:r>
              <a:rPr lang="hu-HU" dirty="0" smtClean="0"/>
              <a:t>újjáéledése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Anglia a szabad kereskedelem utolsó </a:t>
            </a:r>
            <a:r>
              <a:rPr lang="hu-HU" sz="2800" dirty="0" smtClean="0"/>
              <a:t>bástyája</a:t>
            </a:r>
          </a:p>
          <a:p>
            <a:r>
              <a:rPr lang="hu-HU" sz="2800" dirty="0"/>
              <a:t>G</a:t>
            </a:r>
            <a:r>
              <a:rPr lang="hu-HU" sz="2800" dirty="0" smtClean="0"/>
              <a:t>yarmati </a:t>
            </a:r>
            <a:r>
              <a:rPr lang="hu-HU" sz="2800" dirty="0" smtClean="0"/>
              <a:t>kereskedelem </a:t>
            </a:r>
            <a:r>
              <a:rPr lang="hu-HU" sz="2800" dirty="0" smtClean="0"/>
              <a:t>monopóliuma</a:t>
            </a:r>
          </a:p>
          <a:p>
            <a:r>
              <a:rPr lang="hu-HU" sz="2800" dirty="0" smtClean="0"/>
              <a:t>A gyarmatpolitikában is érvényesül</a:t>
            </a:r>
            <a:endParaRPr lang="hu-HU" sz="2800" dirty="0" smtClean="0"/>
          </a:p>
          <a:p>
            <a:r>
              <a:rPr lang="hu-HU" sz="2800" dirty="0" smtClean="0"/>
              <a:t>Az új </a:t>
            </a:r>
            <a:r>
              <a:rPr lang="hu-HU" sz="2800" dirty="0" smtClean="0"/>
              <a:t>protekcionizmus célja már nem csak a hazai ipar megerősítése, hanem az export </a:t>
            </a:r>
            <a:r>
              <a:rPr lang="hu-HU" sz="2800" dirty="0" smtClean="0"/>
              <a:t>expanzió</a:t>
            </a:r>
          </a:p>
          <a:p>
            <a:r>
              <a:rPr lang="hu-HU" sz="2800" dirty="0" smtClean="0"/>
              <a:t>A megerősödött német és amerikai tőke </a:t>
            </a:r>
            <a:endParaRPr lang="hu-HU" sz="2800" dirty="0" smtClean="0"/>
          </a:p>
          <a:p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sz="2800" smtClean="0">
                <a:latin typeface="Calibri" panose="020F0502020204030204" pitchFamily="34" charset="0"/>
                <a:cs typeface="Calibri" panose="020F0502020204030204" pitchFamily="34" charset="0"/>
              </a:rPr>
              <a:t>világpiacra termel</a:t>
            </a:r>
            <a:endParaRPr lang="hu-HU" sz="2800" dirty="0" smtClean="0"/>
          </a:p>
          <a:p>
            <a:r>
              <a:rPr lang="hu-HU" sz="2800" dirty="0" smtClean="0"/>
              <a:t>Terheit a hazai vásárlók viselik (rövid távon legalább is)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98572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A gazdaságpolitika kezdetben elsősorban kereskedelempolitika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állami bevételek viszonylag csekélyek</a:t>
            </a:r>
          </a:p>
          <a:p>
            <a:r>
              <a:rPr lang="hu-HU" dirty="0" smtClean="0"/>
              <a:t>Pénzügypolitika (aranystandard): kamat-alkalmazkodás</a:t>
            </a:r>
          </a:p>
          <a:p>
            <a:r>
              <a:rPr lang="hu-HU" dirty="0" smtClean="0"/>
              <a:t>Később jóléti politika</a:t>
            </a:r>
          </a:p>
          <a:p>
            <a:r>
              <a:rPr lang="pt-BR" b="1" dirty="0"/>
              <a:t>Smith es Ricardo </a:t>
            </a:r>
            <a:r>
              <a:rPr lang="pt-BR" b="1" dirty="0" smtClean="0"/>
              <a:t>munk</a:t>
            </a:r>
            <a:r>
              <a:rPr lang="hu-HU" b="1" dirty="0" smtClean="0"/>
              <a:t>á</a:t>
            </a:r>
            <a:r>
              <a:rPr lang="pt-BR" b="1" dirty="0" smtClean="0"/>
              <a:t>ss</a:t>
            </a:r>
            <a:r>
              <a:rPr lang="hu-HU" b="1" dirty="0" smtClean="0"/>
              <a:t>á</a:t>
            </a:r>
            <a:r>
              <a:rPr lang="pt-BR" b="1" dirty="0" smtClean="0"/>
              <a:t>gaval </a:t>
            </a:r>
            <a:r>
              <a:rPr lang="pt-BR" b="1" dirty="0"/>
              <a:t>lett igazi tudomany </a:t>
            </a:r>
            <a:r>
              <a:rPr lang="pt-BR" b="1" dirty="0" smtClean="0"/>
              <a:t>a</a:t>
            </a:r>
            <a:r>
              <a:rPr lang="hu-HU" b="1" dirty="0" smtClean="0"/>
              <a:t> gazdaságtan</a:t>
            </a:r>
            <a:r>
              <a:rPr lang="hu-HU" b="1" dirty="0"/>
              <a:t>, de </a:t>
            </a:r>
            <a:r>
              <a:rPr lang="hu-HU" b="1" dirty="0" smtClean="0"/>
              <a:t>gazdaságpolitika már létezett előtte is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217857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4352"/>
            <a:ext cx="8229600" cy="1143000"/>
          </a:xfrm>
        </p:spPr>
        <p:txBody>
          <a:bodyPr/>
          <a:lstStyle/>
          <a:p>
            <a:r>
              <a:rPr lang="hu-HU" sz="3200" b="1" dirty="0" smtClean="0"/>
              <a:t>A felzárkózás </a:t>
            </a:r>
            <a:r>
              <a:rPr lang="hu-HU" sz="3200" b="1" dirty="0" smtClean="0"/>
              <a:t>másik „eredménye</a:t>
            </a:r>
            <a:r>
              <a:rPr lang="hu-HU" sz="3200" b="1" dirty="0" smtClean="0"/>
              <a:t>” a világháború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96" y="1198968"/>
            <a:ext cx="8219204" cy="5184576"/>
          </a:xfrm>
        </p:spPr>
        <p:txBody>
          <a:bodyPr/>
          <a:lstStyle/>
          <a:p>
            <a:r>
              <a:rPr lang="hu-HU" sz="2800" dirty="0" smtClean="0"/>
              <a:t>A gyarmatosításból kimaradók érdeke!</a:t>
            </a:r>
          </a:p>
          <a:p>
            <a:r>
              <a:rPr lang="hu-HU" sz="2800" dirty="0" smtClean="0"/>
              <a:t>Külső piacok (szűk belső piac) és nyersanyagok megszerzése</a:t>
            </a:r>
          </a:p>
          <a:p>
            <a:r>
              <a:rPr lang="hu-HU" sz="2800" dirty="0" smtClean="0"/>
              <a:t>Monopóliumok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sz="2800" dirty="0" smtClean="0"/>
              <a:t>Tőkekivitel</a:t>
            </a:r>
          </a:p>
          <a:p>
            <a:r>
              <a:rPr lang="hu-HU" sz="2800" dirty="0" smtClean="0"/>
              <a:t>Az imperialista korszak</a:t>
            </a:r>
          </a:p>
          <a:p>
            <a:r>
              <a:rPr lang="hu-HU" sz="2800" dirty="0" smtClean="0"/>
              <a:t>+ válságok: 1900-1903, 1907-1908, 1913-1914</a:t>
            </a:r>
          </a:p>
          <a:p>
            <a:r>
              <a:rPr lang="hu-HU" sz="2800" dirty="0" smtClean="0"/>
              <a:t>Anglia fokozatosan teret veszít</a:t>
            </a:r>
            <a:endParaRPr lang="hu-HU" sz="2800" dirty="0" smtClean="0"/>
          </a:p>
          <a:p>
            <a:r>
              <a:rPr lang="hu-HU" sz="2800" dirty="0"/>
              <a:t>M</a:t>
            </a:r>
            <a:r>
              <a:rPr lang="hu-HU" sz="2800" dirty="0" smtClean="0"/>
              <a:t>onopolista válságok (kicsi az áresés</a:t>
            </a:r>
            <a:r>
              <a:rPr lang="hu-HU" sz="2800" dirty="0" smtClean="0"/>
              <a:t>)</a:t>
            </a:r>
          </a:p>
          <a:p>
            <a:r>
              <a:rPr lang="hu-HU" sz="2800" dirty="0" smtClean="0"/>
              <a:t>A háború megnöveli az államok aktivitását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309806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260648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Bef>
                <a:spcPts val="1200"/>
              </a:spcBef>
              <a:spcAft>
                <a:spcPts val="0"/>
              </a:spcAft>
            </a:pPr>
            <a:r>
              <a:rPr lang="hu-HU" sz="2800" spc="-15" dirty="0" smtClean="0">
                <a:latin typeface="H-Times New Roman"/>
                <a:ea typeface="Times New Roman" panose="02020603050405020304" pitchFamily="18" charset="0"/>
                <a:cs typeface="Times New Roman" panose="02020603050405020304" pitchFamily="18" charset="0"/>
              </a:rPr>
              <a:t>Engels: "</a:t>
            </a:r>
            <a:r>
              <a:rPr lang="hu-HU" sz="2800" spc="-15" dirty="0">
                <a:latin typeface="H-Times New Roman"/>
                <a:ea typeface="Times New Roman" panose="02020603050405020304" pitchFamily="18" charset="0"/>
                <a:cs typeface="Times New Roman" panose="02020603050405020304" pitchFamily="18" charset="0"/>
              </a:rPr>
              <a:t>Emellett a konkurencia a belső piacon visszahúzódik a kartellek és trösztök elől, a külső piacon pedig védővámokkal korlátozzák, amelyekkel Angliát kivéve valamennyi ipari ország körülbástyázta magát. Ezek a védővámok pedig nem egyebek, mint előkészületek a végső, általános ipari hadjáratra, amelynek el kell dönteni, hogy kié legyen a világpiaci uralom. Így mindegyik elem, amely a régi válságok megismétlődése ellen hat, egy sokkal hatalmasabb eljövendő válság csíráját hordja magában." (A tőke III. 467. o.)</a:t>
            </a:r>
            <a:endParaRPr lang="hu-HU" sz="2800" dirty="0">
              <a:effectLst/>
              <a:latin typeface="H-Times New Roman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363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sz="3200" dirty="0" smtClean="0"/>
              <a:t>A bizonytalanság kora – a két világháború között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hu-HU" sz="2800" dirty="0" smtClean="0"/>
              <a:t>Ez a mélypont</a:t>
            </a:r>
          </a:p>
          <a:p>
            <a:r>
              <a:rPr lang="hu-HU" sz="2800" dirty="0" smtClean="0"/>
              <a:t>Az orosz forradalom győzelme + európai kísérletek</a:t>
            </a:r>
          </a:p>
          <a:p>
            <a:r>
              <a:rPr lang="hu-HU" sz="2800" dirty="0" smtClean="0"/>
              <a:t>A vesztes országok ellehetetlenítése: </a:t>
            </a:r>
            <a:r>
              <a:rPr lang="hu-HU" sz="2800" b="1" dirty="0" smtClean="0"/>
              <a:t>Keynes: A békeszerződés gazdasági következményei</a:t>
            </a:r>
          </a:p>
          <a:p>
            <a:r>
              <a:rPr lang="hu-HU" sz="2800" dirty="0" smtClean="0"/>
              <a:t>Az 1920-21-es válság, pont a győzteseket és a semlegeseket érinti</a:t>
            </a:r>
          </a:p>
          <a:p>
            <a:r>
              <a:rPr lang="hu-HU" sz="2800" dirty="0" smtClean="0"/>
              <a:t>Infláció (letértek az aranystandardról) </a:t>
            </a:r>
            <a:r>
              <a:rPr lang="hu-HU" sz="2800" dirty="0"/>
              <a:t>N</a:t>
            </a:r>
            <a:r>
              <a:rPr lang="hu-HU" sz="2800" dirty="0" smtClean="0"/>
              <a:t>émetország hiperinfláció (</a:t>
            </a:r>
            <a:r>
              <a:rPr lang="hu-HU" sz="2800" dirty="0" err="1" smtClean="0"/>
              <a:t>Schaht-reform</a:t>
            </a:r>
            <a:r>
              <a:rPr lang="hu-HU" sz="2800" dirty="0" smtClean="0"/>
              <a:t>) </a:t>
            </a:r>
            <a:r>
              <a:rPr lang="hu-H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 új márka</a:t>
            </a:r>
            <a:endParaRPr lang="hu-HU" sz="2800" dirty="0" smtClean="0"/>
          </a:p>
          <a:p>
            <a:r>
              <a:rPr lang="hu-HU" sz="2800" dirty="0" smtClean="0"/>
              <a:t>Az aranystandardra való visszatérés kísérlete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4039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sz="3200" dirty="0" smtClean="0"/>
              <a:t>A bizonytalanság kora – a két világháború között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hu-HU" sz="2800" dirty="0" smtClean="0"/>
              <a:t>A békeszerződés gazdasági következményei (Keynes)</a:t>
            </a:r>
          </a:p>
          <a:p>
            <a:r>
              <a:rPr lang="hu-HU" sz="2800" dirty="0" smtClean="0"/>
              <a:t>Az irreális jóvátétel ellehetetleníti Németországot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 ez visszahat a kereskedelmi partnerekre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új háború</a:t>
            </a:r>
          </a:p>
          <a:p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Németország később szabotálta → Ruhr-vidék elfoglalása</a:t>
            </a:r>
          </a:p>
          <a:p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Majd </a:t>
            </a:r>
            <a:r>
              <a:rPr lang="hu-H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Dawes-ter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(1924) és Young-terv (1929): fizetési könnyítések, Anglia és az USA hitelez, ill. tőkét áramoltat</a:t>
            </a:r>
          </a:p>
          <a:p>
            <a:endParaRPr lang="hu-HU" b="1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5076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972"/>
          <p:cNvGrpSpPr>
            <a:grpSpLocks/>
          </p:cNvGrpSpPr>
          <p:nvPr/>
        </p:nvGrpSpPr>
        <p:grpSpPr bwMode="auto">
          <a:xfrm>
            <a:off x="251520" y="836712"/>
            <a:ext cx="8640960" cy="5328592"/>
            <a:chOff x="1637" y="218"/>
            <a:chExt cx="7078" cy="5476"/>
          </a:xfrm>
        </p:grpSpPr>
        <p:sp>
          <p:nvSpPr>
            <p:cNvPr id="6" name="Rectangle 14094"/>
            <p:cNvSpPr>
              <a:spLocks noChangeArrowheads="1"/>
            </p:cNvSpPr>
            <p:nvPr/>
          </p:nvSpPr>
          <p:spPr bwMode="auto">
            <a:xfrm>
              <a:off x="1694" y="289"/>
              <a:ext cx="7021" cy="5405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Rectangle 14093"/>
            <p:cNvSpPr>
              <a:spLocks noChangeArrowheads="1"/>
            </p:cNvSpPr>
            <p:nvPr/>
          </p:nvSpPr>
          <p:spPr bwMode="auto">
            <a:xfrm>
              <a:off x="1637" y="218"/>
              <a:ext cx="7030" cy="5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Rectangle 14092"/>
            <p:cNvSpPr>
              <a:spLocks noChangeArrowheads="1"/>
            </p:cNvSpPr>
            <p:nvPr/>
          </p:nvSpPr>
          <p:spPr bwMode="auto">
            <a:xfrm>
              <a:off x="1637" y="218"/>
              <a:ext cx="7030" cy="5400"/>
            </a:xfrm>
            <a:prstGeom prst="rect">
              <a:avLst/>
            </a:prstGeom>
            <a:noFill/>
            <a:ln w="635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9" name="Line 14091"/>
            <p:cNvCxnSpPr>
              <a:cxnSpLocks noChangeShapeType="1"/>
            </p:cNvCxnSpPr>
            <p:nvPr/>
          </p:nvCxnSpPr>
          <p:spPr bwMode="auto">
            <a:xfrm>
              <a:off x="1914" y="5318"/>
              <a:ext cx="6299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14090"/>
            <p:cNvCxnSpPr>
              <a:cxnSpLocks noChangeShapeType="1"/>
            </p:cNvCxnSpPr>
            <p:nvPr/>
          </p:nvCxnSpPr>
          <p:spPr bwMode="auto">
            <a:xfrm>
              <a:off x="1914" y="4376"/>
              <a:ext cx="6299" cy="0"/>
            </a:xfrm>
            <a:prstGeom prst="line">
              <a:avLst/>
            </a:prstGeom>
            <a:noFill/>
            <a:ln w="3175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14089"/>
            <p:cNvCxnSpPr>
              <a:cxnSpLocks noChangeShapeType="1"/>
            </p:cNvCxnSpPr>
            <p:nvPr/>
          </p:nvCxnSpPr>
          <p:spPr bwMode="auto">
            <a:xfrm>
              <a:off x="1914" y="3420"/>
              <a:ext cx="6299" cy="0"/>
            </a:xfrm>
            <a:prstGeom prst="line">
              <a:avLst/>
            </a:prstGeom>
            <a:noFill/>
            <a:ln w="3175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14088"/>
            <p:cNvCxnSpPr>
              <a:cxnSpLocks noChangeShapeType="1"/>
            </p:cNvCxnSpPr>
            <p:nvPr/>
          </p:nvCxnSpPr>
          <p:spPr bwMode="auto">
            <a:xfrm>
              <a:off x="1914" y="2478"/>
              <a:ext cx="6299" cy="0"/>
            </a:xfrm>
            <a:prstGeom prst="line">
              <a:avLst/>
            </a:prstGeom>
            <a:noFill/>
            <a:ln w="3175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4087"/>
            <p:cNvCxnSpPr>
              <a:cxnSpLocks noChangeShapeType="1"/>
            </p:cNvCxnSpPr>
            <p:nvPr/>
          </p:nvCxnSpPr>
          <p:spPr bwMode="auto">
            <a:xfrm>
              <a:off x="1914" y="1522"/>
              <a:ext cx="6299" cy="0"/>
            </a:xfrm>
            <a:prstGeom prst="line">
              <a:avLst/>
            </a:prstGeom>
            <a:noFill/>
            <a:ln w="3175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14086"/>
            <p:cNvCxnSpPr>
              <a:cxnSpLocks noChangeShapeType="1"/>
            </p:cNvCxnSpPr>
            <p:nvPr/>
          </p:nvCxnSpPr>
          <p:spPr bwMode="auto">
            <a:xfrm>
              <a:off x="1914" y="579"/>
              <a:ext cx="6299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14085"/>
            <p:cNvCxnSpPr>
              <a:cxnSpLocks noChangeShapeType="1"/>
            </p:cNvCxnSpPr>
            <p:nvPr/>
          </p:nvCxnSpPr>
          <p:spPr bwMode="auto">
            <a:xfrm>
              <a:off x="1914" y="579"/>
              <a:ext cx="0" cy="4739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14084"/>
            <p:cNvCxnSpPr>
              <a:cxnSpLocks noChangeShapeType="1"/>
            </p:cNvCxnSpPr>
            <p:nvPr/>
          </p:nvCxnSpPr>
          <p:spPr bwMode="auto">
            <a:xfrm>
              <a:off x="1880" y="5318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14083"/>
            <p:cNvCxnSpPr>
              <a:cxnSpLocks noChangeShapeType="1"/>
            </p:cNvCxnSpPr>
            <p:nvPr/>
          </p:nvCxnSpPr>
          <p:spPr bwMode="auto">
            <a:xfrm>
              <a:off x="1880" y="4376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4082"/>
            <p:cNvCxnSpPr>
              <a:cxnSpLocks noChangeShapeType="1"/>
            </p:cNvCxnSpPr>
            <p:nvPr/>
          </p:nvCxnSpPr>
          <p:spPr bwMode="auto">
            <a:xfrm>
              <a:off x="1880" y="3420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14081"/>
            <p:cNvCxnSpPr>
              <a:cxnSpLocks noChangeShapeType="1"/>
            </p:cNvCxnSpPr>
            <p:nvPr/>
          </p:nvCxnSpPr>
          <p:spPr bwMode="auto">
            <a:xfrm>
              <a:off x="1880" y="2478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14080"/>
            <p:cNvCxnSpPr>
              <a:cxnSpLocks noChangeShapeType="1"/>
            </p:cNvCxnSpPr>
            <p:nvPr/>
          </p:nvCxnSpPr>
          <p:spPr bwMode="auto">
            <a:xfrm>
              <a:off x="1880" y="1522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14079"/>
            <p:cNvCxnSpPr>
              <a:cxnSpLocks noChangeShapeType="1"/>
            </p:cNvCxnSpPr>
            <p:nvPr/>
          </p:nvCxnSpPr>
          <p:spPr bwMode="auto">
            <a:xfrm>
              <a:off x="1880" y="579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14078"/>
            <p:cNvCxnSpPr>
              <a:cxnSpLocks noChangeShapeType="1"/>
            </p:cNvCxnSpPr>
            <p:nvPr/>
          </p:nvCxnSpPr>
          <p:spPr bwMode="auto">
            <a:xfrm>
              <a:off x="8230" y="574"/>
              <a:ext cx="0" cy="4749"/>
            </a:xfrm>
            <a:prstGeom prst="line">
              <a:avLst/>
            </a:prstGeom>
            <a:noFill/>
            <a:ln w="27953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14077"/>
            <p:cNvCxnSpPr>
              <a:cxnSpLocks noChangeShapeType="1"/>
            </p:cNvCxnSpPr>
            <p:nvPr/>
          </p:nvCxnSpPr>
          <p:spPr bwMode="auto">
            <a:xfrm>
              <a:off x="8213" y="4795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14076"/>
            <p:cNvCxnSpPr>
              <a:cxnSpLocks noChangeShapeType="1"/>
            </p:cNvCxnSpPr>
            <p:nvPr/>
          </p:nvCxnSpPr>
          <p:spPr bwMode="auto">
            <a:xfrm>
              <a:off x="8213" y="4271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14075"/>
            <p:cNvCxnSpPr>
              <a:cxnSpLocks noChangeShapeType="1"/>
            </p:cNvCxnSpPr>
            <p:nvPr/>
          </p:nvCxnSpPr>
          <p:spPr bwMode="auto">
            <a:xfrm>
              <a:off x="8213" y="3734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14074"/>
            <p:cNvCxnSpPr>
              <a:cxnSpLocks noChangeShapeType="1"/>
            </p:cNvCxnSpPr>
            <p:nvPr/>
          </p:nvCxnSpPr>
          <p:spPr bwMode="auto">
            <a:xfrm>
              <a:off x="8213" y="3211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14073"/>
            <p:cNvCxnSpPr>
              <a:cxnSpLocks noChangeShapeType="1"/>
            </p:cNvCxnSpPr>
            <p:nvPr/>
          </p:nvCxnSpPr>
          <p:spPr bwMode="auto">
            <a:xfrm>
              <a:off x="8213" y="2687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14072"/>
            <p:cNvCxnSpPr>
              <a:cxnSpLocks noChangeShapeType="1"/>
            </p:cNvCxnSpPr>
            <p:nvPr/>
          </p:nvCxnSpPr>
          <p:spPr bwMode="auto">
            <a:xfrm>
              <a:off x="8213" y="2163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14071"/>
            <p:cNvCxnSpPr>
              <a:cxnSpLocks noChangeShapeType="1"/>
            </p:cNvCxnSpPr>
            <p:nvPr/>
          </p:nvCxnSpPr>
          <p:spPr bwMode="auto">
            <a:xfrm>
              <a:off x="8213" y="1627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14070"/>
            <p:cNvCxnSpPr>
              <a:cxnSpLocks noChangeShapeType="1"/>
            </p:cNvCxnSpPr>
            <p:nvPr/>
          </p:nvCxnSpPr>
          <p:spPr bwMode="auto">
            <a:xfrm>
              <a:off x="8213" y="1103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Line 14069"/>
            <p:cNvCxnSpPr>
              <a:cxnSpLocks noChangeShapeType="1"/>
            </p:cNvCxnSpPr>
            <p:nvPr/>
          </p:nvCxnSpPr>
          <p:spPr bwMode="auto">
            <a:xfrm>
              <a:off x="8213" y="579"/>
              <a:ext cx="34" cy="0"/>
            </a:xfrm>
            <a:prstGeom prst="line">
              <a:avLst/>
            </a:prstGeom>
            <a:noFill/>
            <a:ln w="635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Freeform 14068"/>
            <p:cNvSpPr>
              <a:spLocks/>
            </p:cNvSpPr>
            <p:nvPr/>
          </p:nvSpPr>
          <p:spPr bwMode="auto">
            <a:xfrm>
              <a:off x="2140" y="4781"/>
              <a:ext cx="222" cy="53"/>
            </a:xfrm>
            <a:custGeom>
              <a:avLst/>
              <a:gdLst>
                <a:gd name="T0" fmla="+- 0 2141 2141"/>
                <a:gd name="T1" fmla="*/ T0 w 222"/>
                <a:gd name="T2" fmla="+- 0 4834 4782"/>
                <a:gd name="T3" fmla="*/ 4834 h 53"/>
                <a:gd name="T4" fmla="+- 0 2249 2141"/>
                <a:gd name="T5" fmla="*/ T4 w 222"/>
                <a:gd name="T6" fmla="+- 0 4808 4782"/>
                <a:gd name="T7" fmla="*/ 4808 h 53"/>
                <a:gd name="T8" fmla="+- 0 2362 2141"/>
                <a:gd name="T9" fmla="*/ T8 w 222"/>
                <a:gd name="T10" fmla="+- 0 4782 4782"/>
                <a:gd name="T11" fmla="*/ 4782 h 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222" h="53">
                  <a:moveTo>
                    <a:pt x="0" y="52"/>
                  </a:moveTo>
                  <a:lnTo>
                    <a:pt x="108" y="26"/>
                  </a:lnTo>
                  <a:lnTo>
                    <a:pt x="221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33" name="Line 14067"/>
            <p:cNvCxnSpPr>
              <a:cxnSpLocks noChangeShapeType="1"/>
            </p:cNvCxnSpPr>
            <p:nvPr/>
          </p:nvCxnSpPr>
          <p:spPr bwMode="auto">
            <a:xfrm>
              <a:off x="2362" y="4782"/>
              <a:ext cx="227" cy="0"/>
            </a:xfrm>
            <a:prstGeom prst="line">
              <a:avLst/>
            </a:pr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Freeform 14066"/>
            <p:cNvSpPr>
              <a:spLocks/>
            </p:cNvSpPr>
            <p:nvPr/>
          </p:nvSpPr>
          <p:spPr bwMode="auto">
            <a:xfrm>
              <a:off x="2588" y="4781"/>
              <a:ext cx="227" cy="14"/>
            </a:xfrm>
            <a:custGeom>
              <a:avLst/>
              <a:gdLst>
                <a:gd name="T0" fmla="+- 0 2589 2589"/>
                <a:gd name="T1" fmla="*/ T0 w 227"/>
                <a:gd name="T2" fmla="+- 0 4782 4782"/>
                <a:gd name="T3" fmla="*/ 4782 h 14"/>
                <a:gd name="T4" fmla="+- 0 2702 2589"/>
                <a:gd name="T5" fmla="*/ T4 w 227"/>
                <a:gd name="T6" fmla="+- 0 4795 4782"/>
                <a:gd name="T7" fmla="*/ 4795 h 14"/>
                <a:gd name="T8" fmla="+- 0 2756 2589"/>
                <a:gd name="T9" fmla="*/ T8 w 227"/>
                <a:gd name="T10" fmla="+- 0 4795 4782"/>
                <a:gd name="T11" fmla="*/ 4795 h 14"/>
                <a:gd name="T12" fmla="+- 0 2815 2589"/>
                <a:gd name="T13" fmla="*/ T12 w 227"/>
                <a:gd name="T14" fmla="+- 0 4782 4782"/>
                <a:gd name="T15" fmla="*/ 4782 h 1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27" h="14">
                  <a:moveTo>
                    <a:pt x="0" y="0"/>
                  </a:moveTo>
                  <a:lnTo>
                    <a:pt x="113" y="13"/>
                  </a:lnTo>
                  <a:lnTo>
                    <a:pt x="167" y="13"/>
                  </a:lnTo>
                  <a:lnTo>
                    <a:pt x="226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14065"/>
            <p:cNvSpPr>
              <a:spLocks/>
            </p:cNvSpPr>
            <p:nvPr/>
          </p:nvSpPr>
          <p:spPr bwMode="auto">
            <a:xfrm>
              <a:off x="2814" y="4624"/>
              <a:ext cx="227" cy="158"/>
            </a:xfrm>
            <a:custGeom>
              <a:avLst/>
              <a:gdLst>
                <a:gd name="T0" fmla="+- 0 2815 2815"/>
                <a:gd name="T1" fmla="*/ T0 w 227"/>
                <a:gd name="T2" fmla="+- 0 4782 4625"/>
                <a:gd name="T3" fmla="*/ 4782 h 158"/>
                <a:gd name="T4" fmla="+- 0 2873 2815"/>
                <a:gd name="T5" fmla="*/ T4 w 227"/>
                <a:gd name="T6" fmla="+- 0 4755 4625"/>
                <a:gd name="T7" fmla="*/ 4755 h 158"/>
                <a:gd name="T8" fmla="+- 0 2928 2815"/>
                <a:gd name="T9" fmla="*/ T8 w 227"/>
                <a:gd name="T10" fmla="+- 0 4703 4625"/>
                <a:gd name="T11" fmla="*/ 4703 h 158"/>
                <a:gd name="T12" fmla="+- 0 2986 2815"/>
                <a:gd name="T13" fmla="*/ T12 w 227"/>
                <a:gd name="T14" fmla="+- 0 4664 4625"/>
                <a:gd name="T15" fmla="*/ 4664 h 158"/>
                <a:gd name="T16" fmla="+- 0 3041 2815"/>
                <a:gd name="T17" fmla="*/ T16 w 227"/>
                <a:gd name="T18" fmla="+- 0 4625 4625"/>
                <a:gd name="T19" fmla="*/ 4625 h 1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27" h="158">
                  <a:moveTo>
                    <a:pt x="0" y="157"/>
                  </a:moveTo>
                  <a:lnTo>
                    <a:pt x="58" y="130"/>
                  </a:lnTo>
                  <a:lnTo>
                    <a:pt x="113" y="78"/>
                  </a:lnTo>
                  <a:lnTo>
                    <a:pt x="171" y="39"/>
                  </a:lnTo>
                  <a:lnTo>
                    <a:pt x="226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14064"/>
            <p:cNvSpPr>
              <a:spLocks/>
            </p:cNvSpPr>
            <p:nvPr/>
          </p:nvSpPr>
          <p:spPr bwMode="auto">
            <a:xfrm>
              <a:off x="3040" y="4546"/>
              <a:ext cx="222" cy="79"/>
            </a:xfrm>
            <a:custGeom>
              <a:avLst/>
              <a:gdLst>
                <a:gd name="T0" fmla="+- 0 3041 3041"/>
                <a:gd name="T1" fmla="*/ T0 w 222"/>
                <a:gd name="T2" fmla="+- 0 4625 4546"/>
                <a:gd name="T3" fmla="*/ 4625 h 79"/>
                <a:gd name="T4" fmla="+- 0 3095 3041"/>
                <a:gd name="T5" fmla="*/ T4 w 222"/>
                <a:gd name="T6" fmla="+- 0 4598 4546"/>
                <a:gd name="T7" fmla="*/ 4598 h 79"/>
                <a:gd name="T8" fmla="+- 0 3150 3041"/>
                <a:gd name="T9" fmla="*/ T8 w 222"/>
                <a:gd name="T10" fmla="+- 0 4585 4546"/>
                <a:gd name="T11" fmla="*/ 4585 h 79"/>
                <a:gd name="T12" fmla="+- 0 3208 3041"/>
                <a:gd name="T13" fmla="*/ T12 w 222"/>
                <a:gd name="T14" fmla="+- 0 4572 4546"/>
                <a:gd name="T15" fmla="*/ 4572 h 79"/>
                <a:gd name="T16" fmla="+- 0 3263 3041"/>
                <a:gd name="T17" fmla="*/ T16 w 222"/>
                <a:gd name="T18" fmla="+- 0 4546 4546"/>
                <a:gd name="T19" fmla="*/ 4546 h 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22" h="79">
                  <a:moveTo>
                    <a:pt x="0" y="79"/>
                  </a:moveTo>
                  <a:lnTo>
                    <a:pt x="54" y="52"/>
                  </a:lnTo>
                  <a:lnTo>
                    <a:pt x="109" y="39"/>
                  </a:lnTo>
                  <a:lnTo>
                    <a:pt x="167" y="26"/>
                  </a:ln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14063"/>
            <p:cNvSpPr>
              <a:spLocks/>
            </p:cNvSpPr>
            <p:nvPr/>
          </p:nvSpPr>
          <p:spPr bwMode="auto">
            <a:xfrm>
              <a:off x="3262" y="4323"/>
              <a:ext cx="227" cy="223"/>
            </a:xfrm>
            <a:custGeom>
              <a:avLst/>
              <a:gdLst>
                <a:gd name="T0" fmla="+- 0 3263 3263"/>
                <a:gd name="T1" fmla="*/ T0 w 227"/>
                <a:gd name="T2" fmla="+- 0 4546 4323"/>
                <a:gd name="T3" fmla="*/ 4546 h 223"/>
                <a:gd name="T4" fmla="+- 0 3317 3263"/>
                <a:gd name="T5" fmla="*/ T4 w 227"/>
                <a:gd name="T6" fmla="+- 0 4494 4323"/>
                <a:gd name="T7" fmla="*/ 4494 h 223"/>
                <a:gd name="T8" fmla="+- 0 3376 3263"/>
                <a:gd name="T9" fmla="*/ T8 w 227"/>
                <a:gd name="T10" fmla="+- 0 4428 4323"/>
                <a:gd name="T11" fmla="*/ 4428 h 223"/>
                <a:gd name="T12" fmla="+- 0 3430 3263"/>
                <a:gd name="T13" fmla="*/ T12 w 227"/>
                <a:gd name="T14" fmla="+- 0 4363 4323"/>
                <a:gd name="T15" fmla="*/ 4363 h 223"/>
                <a:gd name="T16" fmla="+- 0 3489 3263"/>
                <a:gd name="T17" fmla="*/ T16 w 227"/>
                <a:gd name="T18" fmla="+- 0 4323 4323"/>
                <a:gd name="T19" fmla="*/ 4323 h 2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27" h="223">
                  <a:moveTo>
                    <a:pt x="0" y="223"/>
                  </a:moveTo>
                  <a:lnTo>
                    <a:pt x="54" y="171"/>
                  </a:lnTo>
                  <a:lnTo>
                    <a:pt x="113" y="105"/>
                  </a:lnTo>
                  <a:lnTo>
                    <a:pt x="167" y="40"/>
                  </a:lnTo>
                  <a:lnTo>
                    <a:pt x="226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14062"/>
            <p:cNvSpPr>
              <a:spLocks/>
            </p:cNvSpPr>
            <p:nvPr/>
          </p:nvSpPr>
          <p:spPr bwMode="auto">
            <a:xfrm>
              <a:off x="3489" y="4297"/>
              <a:ext cx="449" cy="27"/>
            </a:xfrm>
            <a:custGeom>
              <a:avLst/>
              <a:gdLst>
                <a:gd name="T0" fmla="+- 0 3489 3489"/>
                <a:gd name="T1" fmla="*/ T0 w 449"/>
                <a:gd name="T2" fmla="+- 0 4323 4297"/>
                <a:gd name="T3" fmla="*/ 4323 h 27"/>
                <a:gd name="T4" fmla="+- 0 3548 3489"/>
                <a:gd name="T5" fmla="*/ T4 w 449"/>
                <a:gd name="T6" fmla="+- 0 4310 4297"/>
                <a:gd name="T7" fmla="*/ 4310 h 27"/>
                <a:gd name="T8" fmla="+- 0 3602 3489"/>
                <a:gd name="T9" fmla="*/ T8 w 449"/>
                <a:gd name="T10" fmla="+- 0 4297 4297"/>
                <a:gd name="T11" fmla="*/ 4297 h 27"/>
                <a:gd name="T12" fmla="+- 0 3661 3489"/>
                <a:gd name="T13" fmla="*/ T12 w 449"/>
                <a:gd name="T14" fmla="+- 0 4310 4297"/>
                <a:gd name="T15" fmla="*/ 4310 h 27"/>
                <a:gd name="T16" fmla="+- 0 3715 3489"/>
                <a:gd name="T17" fmla="*/ T16 w 449"/>
                <a:gd name="T18" fmla="+- 0 4310 4297"/>
                <a:gd name="T19" fmla="*/ 4310 h 27"/>
                <a:gd name="T20" fmla="+- 0 3770 3489"/>
                <a:gd name="T21" fmla="*/ T20 w 449"/>
                <a:gd name="T22" fmla="+- 0 4310 4297"/>
                <a:gd name="T23" fmla="*/ 4310 h 27"/>
                <a:gd name="T24" fmla="+- 0 3824 3489"/>
                <a:gd name="T25" fmla="*/ T24 w 449"/>
                <a:gd name="T26" fmla="+- 0 4323 4297"/>
                <a:gd name="T27" fmla="*/ 4323 h 27"/>
                <a:gd name="T28" fmla="+- 0 3883 3489"/>
                <a:gd name="T29" fmla="*/ T28 w 449"/>
                <a:gd name="T30" fmla="+- 0 4323 4297"/>
                <a:gd name="T31" fmla="*/ 4323 h 27"/>
                <a:gd name="T32" fmla="+- 0 3937 3489"/>
                <a:gd name="T33" fmla="*/ T32 w 449"/>
                <a:gd name="T34" fmla="+- 0 4310 4297"/>
                <a:gd name="T35" fmla="*/ 4310 h 2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</a:cxnLst>
              <a:rect l="0" t="0" r="r" b="b"/>
              <a:pathLst>
                <a:path w="449" h="27">
                  <a:moveTo>
                    <a:pt x="0" y="26"/>
                  </a:moveTo>
                  <a:lnTo>
                    <a:pt x="59" y="13"/>
                  </a:lnTo>
                  <a:lnTo>
                    <a:pt x="113" y="0"/>
                  </a:lnTo>
                  <a:lnTo>
                    <a:pt x="172" y="13"/>
                  </a:lnTo>
                  <a:lnTo>
                    <a:pt x="226" y="13"/>
                  </a:lnTo>
                  <a:lnTo>
                    <a:pt x="281" y="13"/>
                  </a:lnTo>
                  <a:lnTo>
                    <a:pt x="335" y="26"/>
                  </a:lnTo>
                  <a:lnTo>
                    <a:pt x="394" y="26"/>
                  </a:lnTo>
                  <a:lnTo>
                    <a:pt x="448" y="13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14061"/>
            <p:cNvSpPr>
              <a:spLocks/>
            </p:cNvSpPr>
            <p:nvPr/>
          </p:nvSpPr>
          <p:spPr bwMode="auto">
            <a:xfrm>
              <a:off x="3937" y="4153"/>
              <a:ext cx="227" cy="158"/>
            </a:xfrm>
            <a:custGeom>
              <a:avLst/>
              <a:gdLst>
                <a:gd name="T0" fmla="+- 0 3937 3937"/>
                <a:gd name="T1" fmla="*/ T0 w 227"/>
                <a:gd name="T2" fmla="+- 0 4310 4153"/>
                <a:gd name="T3" fmla="*/ 4310 h 158"/>
                <a:gd name="T4" fmla="+- 0 3992 3937"/>
                <a:gd name="T5" fmla="*/ T4 w 227"/>
                <a:gd name="T6" fmla="+- 0 4284 4153"/>
                <a:gd name="T7" fmla="*/ 4284 h 158"/>
                <a:gd name="T8" fmla="+- 0 4050 3937"/>
                <a:gd name="T9" fmla="*/ T8 w 227"/>
                <a:gd name="T10" fmla="+- 0 4232 4153"/>
                <a:gd name="T11" fmla="*/ 4232 h 158"/>
                <a:gd name="T12" fmla="+- 0 4105 3937"/>
                <a:gd name="T13" fmla="*/ T12 w 227"/>
                <a:gd name="T14" fmla="+- 0 4193 4153"/>
                <a:gd name="T15" fmla="*/ 4193 h 158"/>
                <a:gd name="T16" fmla="+- 0 4163 3937"/>
                <a:gd name="T17" fmla="*/ T16 w 227"/>
                <a:gd name="T18" fmla="+- 0 4153 4153"/>
                <a:gd name="T19" fmla="*/ 4153 h 1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27" h="158">
                  <a:moveTo>
                    <a:pt x="0" y="157"/>
                  </a:moveTo>
                  <a:lnTo>
                    <a:pt x="55" y="131"/>
                  </a:lnTo>
                  <a:lnTo>
                    <a:pt x="113" y="79"/>
                  </a:lnTo>
                  <a:lnTo>
                    <a:pt x="168" y="40"/>
                  </a:lnTo>
                  <a:lnTo>
                    <a:pt x="226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14060"/>
            <p:cNvSpPr>
              <a:spLocks/>
            </p:cNvSpPr>
            <p:nvPr/>
          </p:nvSpPr>
          <p:spPr bwMode="auto">
            <a:xfrm>
              <a:off x="4163" y="4087"/>
              <a:ext cx="453" cy="66"/>
            </a:xfrm>
            <a:custGeom>
              <a:avLst/>
              <a:gdLst>
                <a:gd name="T0" fmla="+- 0 4163 4163"/>
                <a:gd name="T1" fmla="*/ T0 w 453"/>
                <a:gd name="T2" fmla="+- 0 4153 4088"/>
                <a:gd name="T3" fmla="*/ 4153 h 66"/>
                <a:gd name="T4" fmla="+- 0 4218 4163"/>
                <a:gd name="T5" fmla="*/ T4 w 453"/>
                <a:gd name="T6" fmla="+- 0 4140 4088"/>
                <a:gd name="T7" fmla="*/ 4140 h 66"/>
                <a:gd name="T8" fmla="+- 0 4276 4163"/>
                <a:gd name="T9" fmla="*/ T8 w 453"/>
                <a:gd name="T10" fmla="+- 0 4127 4088"/>
                <a:gd name="T11" fmla="*/ 4127 h 66"/>
                <a:gd name="T12" fmla="+- 0 4389 4163"/>
                <a:gd name="T13" fmla="*/ T12 w 453"/>
                <a:gd name="T14" fmla="+- 0 4114 4088"/>
                <a:gd name="T15" fmla="*/ 4114 h 66"/>
                <a:gd name="T16" fmla="+- 0 4616 4163"/>
                <a:gd name="T17" fmla="*/ T16 w 453"/>
                <a:gd name="T18" fmla="+- 0 4088 4088"/>
                <a:gd name="T19" fmla="*/ 4088 h 6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53" h="66">
                  <a:moveTo>
                    <a:pt x="0" y="65"/>
                  </a:moveTo>
                  <a:lnTo>
                    <a:pt x="55" y="52"/>
                  </a:lnTo>
                  <a:lnTo>
                    <a:pt x="113" y="39"/>
                  </a:lnTo>
                  <a:lnTo>
                    <a:pt x="226" y="26"/>
                  </a:lnTo>
                  <a:lnTo>
                    <a:pt x="453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14059"/>
            <p:cNvSpPr>
              <a:spLocks/>
            </p:cNvSpPr>
            <p:nvPr/>
          </p:nvSpPr>
          <p:spPr bwMode="auto">
            <a:xfrm>
              <a:off x="4615" y="4022"/>
              <a:ext cx="222" cy="66"/>
            </a:xfrm>
            <a:custGeom>
              <a:avLst/>
              <a:gdLst>
                <a:gd name="T0" fmla="+- 0 4616 4616"/>
                <a:gd name="T1" fmla="*/ T0 w 222"/>
                <a:gd name="T2" fmla="+- 0 4088 4022"/>
                <a:gd name="T3" fmla="*/ 4088 h 66"/>
                <a:gd name="T4" fmla="+- 0 4724 4616"/>
                <a:gd name="T5" fmla="*/ T4 w 222"/>
                <a:gd name="T6" fmla="+- 0 4062 4022"/>
                <a:gd name="T7" fmla="*/ 4062 h 66"/>
                <a:gd name="T8" fmla="+- 0 4837 4616"/>
                <a:gd name="T9" fmla="*/ T8 w 222"/>
                <a:gd name="T10" fmla="+- 0 4022 4022"/>
                <a:gd name="T11" fmla="*/ 4022 h 6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222" h="66">
                  <a:moveTo>
                    <a:pt x="0" y="66"/>
                  </a:moveTo>
                  <a:lnTo>
                    <a:pt x="108" y="40"/>
                  </a:lnTo>
                  <a:lnTo>
                    <a:pt x="221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14058"/>
            <p:cNvSpPr>
              <a:spLocks/>
            </p:cNvSpPr>
            <p:nvPr/>
          </p:nvSpPr>
          <p:spPr bwMode="auto">
            <a:xfrm>
              <a:off x="4837" y="3970"/>
              <a:ext cx="227" cy="53"/>
            </a:xfrm>
            <a:custGeom>
              <a:avLst/>
              <a:gdLst>
                <a:gd name="T0" fmla="+- 0 4837 4837"/>
                <a:gd name="T1" fmla="*/ T0 w 227"/>
                <a:gd name="T2" fmla="+- 0 4022 3970"/>
                <a:gd name="T3" fmla="*/ 4022 h 53"/>
                <a:gd name="T4" fmla="+- 0 4951 4837"/>
                <a:gd name="T5" fmla="*/ T4 w 227"/>
                <a:gd name="T6" fmla="+- 0 4009 3970"/>
                <a:gd name="T7" fmla="*/ 4009 h 53"/>
                <a:gd name="T8" fmla="+- 0 5005 4837"/>
                <a:gd name="T9" fmla="*/ T8 w 227"/>
                <a:gd name="T10" fmla="+- 0 3996 3970"/>
                <a:gd name="T11" fmla="*/ 3996 h 53"/>
                <a:gd name="T12" fmla="+- 0 5064 4837"/>
                <a:gd name="T13" fmla="*/ T12 w 227"/>
                <a:gd name="T14" fmla="+- 0 3970 3970"/>
                <a:gd name="T15" fmla="*/ 3970 h 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27" h="53">
                  <a:moveTo>
                    <a:pt x="0" y="52"/>
                  </a:moveTo>
                  <a:lnTo>
                    <a:pt x="114" y="39"/>
                  </a:lnTo>
                  <a:lnTo>
                    <a:pt x="168" y="26"/>
                  </a:lnTo>
                  <a:lnTo>
                    <a:pt x="227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14057"/>
            <p:cNvSpPr>
              <a:spLocks/>
            </p:cNvSpPr>
            <p:nvPr/>
          </p:nvSpPr>
          <p:spPr bwMode="auto">
            <a:xfrm>
              <a:off x="5063" y="3786"/>
              <a:ext cx="227" cy="184"/>
            </a:xfrm>
            <a:custGeom>
              <a:avLst/>
              <a:gdLst>
                <a:gd name="T0" fmla="+- 0 5064 5064"/>
                <a:gd name="T1" fmla="*/ T0 w 227"/>
                <a:gd name="T2" fmla="+- 0 3970 3787"/>
                <a:gd name="T3" fmla="*/ 3970 h 184"/>
                <a:gd name="T4" fmla="+- 0 5122 5064"/>
                <a:gd name="T5" fmla="*/ T4 w 227"/>
                <a:gd name="T6" fmla="+- 0 3931 3787"/>
                <a:gd name="T7" fmla="*/ 3931 h 184"/>
                <a:gd name="T8" fmla="+- 0 5177 5064"/>
                <a:gd name="T9" fmla="*/ T8 w 227"/>
                <a:gd name="T10" fmla="+- 0 3878 3787"/>
                <a:gd name="T11" fmla="*/ 3878 h 184"/>
                <a:gd name="T12" fmla="+- 0 5235 5064"/>
                <a:gd name="T13" fmla="*/ T12 w 227"/>
                <a:gd name="T14" fmla="+- 0 3826 3787"/>
                <a:gd name="T15" fmla="*/ 3826 h 184"/>
                <a:gd name="T16" fmla="+- 0 5290 5064"/>
                <a:gd name="T17" fmla="*/ T16 w 227"/>
                <a:gd name="T18" fmla="+- 0 3787 3787"/>
                <a:gd name="T19" fmla="*/ 3787 h 1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27" h="184">
                  <a:moveTo>
                    <a:pt x="0" y="183"/>
                  </a:moveTo>
                  <a:lnTo>
                    <a:pt x="58" y="144"/>
                  </a:lnTo>
                  <a:lnTo>
                    <a:pt x="113" y="91"/>
                  </a:lnTo>
                  <a:lnTo>
                    <a:pt x="171" y="39"/>
                  </a:lnTo>
                  <a:lnTo>
                    <a:pt x="226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14056"/>
            <p:cNvSpPr>
              <a:spLocks/>
            </p:cNvSpPr>
            <p:nvPr/>
          </p:nvSpPr>
          <p:spPr bwMode="auto">
            <a:xfrm>
              <a:off x="5289" y="3760"/>
              <a:ext cx="222" cy="27"/>
            </a:xfrm>
            <a:custGeom>
              <a:avLst/>
              <a:gdLst>
                <a:gd name="T0" fmla="+- 0 5290 5290"/>
                <a:gd name="T1" fmla="*/ T0 w 222"/>
                <a:gd name="T2" fmla="+- 0 3787 3761"/>
                <a:gd name="T3" fmla="*/ 3787 h 27"/>
                <a:gd name="T4" fmla="+- 0 5344 5290"/>
                <a:gd name="T5" fmla="*/ T4 w 222"/>
                <a:gd name="T6" fmla="+- 0 3774 3761"/>
                <a:gd name="T7" fmla="*/ 3774 h 27"/>
                <a:gd name="T8" fmla="+- 0 5457 5290"/>
                <a:gd name="T9" fmla="*/ T8 w 222"/>
                <a:gd name="T10" fmla="+- 0 3774 3761"/>
                <a:gd name="T11" fmla="*/ 3774 h 27"/>
                <a:gd name="T12" fmla="+- 0 5512 5290"/>
                <a:gd name="T13" fmla="*/ T12 w 222"/>
                <a:gd name="T14" fmla="+- 0 3761 3761"/>
                <a:gd name="T15" fmla="*/ 3761 h 2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22" h="27">
                  <a:moveTo>
                    <a:pt x="0" y="26"/>
                  </a:moveTo>
                  <a:lnTo>
                    <a:pt x="54" y="13"/>
                  </a:lnTo>
                  <a:lnTo>
                    <a:pt x="167" y="13"/>
                  </a:ln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14055"/>
            <p:cNvSpPr>
              <a:spLocks/>
            </p:cNvSpPr>
            <p:nvPr/>
          </p:nvSpPr>
          <p:spPr bwMode="auto">
            <a:xfrm>
              <a:off x="5511" y="3551"/>
              <a:ext cx="227" cy="210"/>
            </a:xfrm>
            <a:custGeom>
              <a:avLst/>
              <a:gdLst>
                <a:gd name="T0" fmla="+- 0 5512 5512"/>
                <a:gd name="T1" fmla="*/ T0 w 227"/>
                <a:gd name="T2" fmla="+- 0 3761 3551"/>
                <a:gd name="T3" fmla="*/ 3761 h 210"/>
                <a:gd name="T4" fmla="+- 0 5566 5512"/>
                <a:gd name="T5" fmla="*/ T4 w 227"/>
                <a:gd name="T6" fmla="+- 0 3721 3551"/>
                <a:gd name="T7" fmla="*/ 3721 h 210"/>
                <a:gd name="T8" fmla="+- 0 5625 5512"/>
                <a:gd name="T9" fmla="*/ T8 w 227"/>
                <a:gd name="T10" fmla="+- 0 3656 3551"/>
                <a:gd name="T11" fmla="*/ 3656 h 210"/>
                <a:gd name="T12" fmla="+- 0 5679 5512"/>
                <a:gd name="T13" fmla="*/ T12 w 227"/>
                <a:gd name="T14" fmla="+- 0 3603 3551"/>
                <a:gd name="T15" fmla="*/ 3603 h 210"/>
                <a:gd name="T16" fmla="+- 0 5738 5512"/>
                <a:gd name="T17" fmla="*/ T16 w 227"/>
                <a:gd name="T18" fmla="+- 0 3551 3551"/>
                <a:gd name="T19" fmla="*/ 3551 h 21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27" h="210">
                  <a:moveTo>
                    <a:pt x="0" y="210"/>
                  </a:moveTo>
                  <a:lnTo>
                    <a:pt x="54" y="170"/>
                  </a:lnTo>
                  <a:lnTo>
                    <a:pt x="113" y="105"/>
                  </a:lnTo>
                  <a:lnTo>
                    <a:pt x="167" y="52"/>
                  </a:lnTo>
                  <a:lnTo>
                    <a:pt x="226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14054"/>
            <p:cNvSpPr>
              <a:spLocks/>
            </p:cNvSpPr>
            <p:nvPr/>
          </p:nvSpPr>
          <p:spPr bwMode="auto">
            <a:xfrm>
              <a:off x="5737" y="3459"/>
              <a:ext cx="227" cy="92"/>
            </a:xfrm>
            <a:custGeom>
              <a:avLst/>
              <a:gdLst>
                <a:gd name="T0" fmla="+- 0 5738 5738"/>
                <a:gd name="T1" fmla="*/ T0 w 227"/>
                <a:gd name="T2" fmla="+- 0 3551 3459"/>
                <a:gd name="T3" fmla="*/ 3551 h 92"/>
                <a:gd name="T4" fmla="+- 0 5792 5738"/>
                <a:gd name="T5" fmla="*/ T4 w 227"/>
                <a:gd name="T6" fmla="+- 0 3525 3459"/>
                <a:gd name="T7" fmla="*/ 3525 h 92"/>
                <a:gd name="T8" fmla="+- 0 5851 5738"/>
                <a:gd name="T9" fmla="*/ T8 w 227"/>
                <a:gd name="T10" fmla="+- 0 3512 3459"/>
                <a:gd name="T11" fmla="*/ 3512 h 92"/>
                <a:gd name="T12" fmla="+- 0 5905 5738"/>
                <a:gd name="T13" fmla="*/ T12 w 227"/>
                <a:gd name="T14" fmla="+- 0 3499 3459"/>
                <a:gd name="T15" fmla="*/ 3499 h 92"/>
                <a:gd name="T16" fmla="+- 0 5964 5738"/>
                <a:gd name="T17" fmla="*/ T16 w 227"/>
                <a:gd name="T18" fmla="+- 0 3459 3459"/>
                <a:gd name="T19" fmla="*/ 3459 h 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27" h="92">
                  <a:moveTo>
                    <a:pt x="0" y="92"/>
                  </a:moveTo>
                  <a:lnTo>
                    <a:pt x="54" y="66"/>
                  </a:lnTo>
                  <a:lnTo>
                    <a:pt x="113" y="53"/>
                  </a:lnTo>
                  <a:lnTo>
                    <a:pt x="167" y="40"/>
                  </a:lnTo>
                  <a:lnTo>
                    <a:pt x="226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14053"/>
            <p:cNvSpPr>
              <a:spLocks/>
            </p:cNvSpPr>
            <p:nvPr/>
          </p:nvSpPr>
          <p:spPr bwMode="auto">
            <a:xfrm>
              <a:off x="5964" y="3119"/>
              <a:ext cx="227" cy="341"/>
            </a:xfrm>
            <a:custGeom>
              <a:avLst/>
              <a:gdLst>
                <a:gd name="T0" fmla="+- 0 5964 5964"/>
                <a:gd name="T1" fmla="*/ T0 w 227"/>
                <a:gd name="T2" fmla="+- 0 3459 3119"/>
                <a:gd name="T3" fmla="*/ 3459 h 341"/>
                <a:gd name="T4" fmla="+- 0 5993 5964"/>
                <a:gd name="T5" fmla="*/ T4 w 227"/>
                <a:gd name="T6" fmla="+- 0 3433 3119"/>
                <a:gd name="T7" fmla="*/ 3433 h 341"/>
                <a:gd name="T8" fmla="+- 0 6023 5964"/>
                <a:gd name="T9" fmla="*/ T8 w 227"/>
                <a:gd name="T10" fmla="+- 0 3381 3119"/>
                <a:gd name="T11" fmla="*/ 3381 h 341"/>
                <a:gd name="T12" fmla="+- 0 6077 5964"/>
                <a:gd name="T13" fmla="*/ T12 w 227"/>
                <a:gd name="T14" fmla="+- 0 3289 3119"/>
                <a:gd name="T15" fmla="*/ 3289 h 341"/>
                <a:gd name="T16" fmla="+- 0 6161 5964"/>
                <a:gd name="T17" fmla="*/ T16 w 227"/>
                <a:gd name="T18" fmla="+- 0 3158 3119"/>
                <a:gd name="T19" fmla="*/ 3158 h 341"/>
                <a:gd name="T20" fmla="+- 0 6190 5964"/>
                <a:gd name="T21" fmla="*/ T20 w 227"/>
                <a:gd name="T22" fmla="+- 0 3119 3119"/>
                <a:gd name="T23" fmla="*/ 3119 h 3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227" h="341">
                  <a:moveTo>
                    <a:pt x="0" y="340"/>
                  </a:moveTo>
                  <a:lnTo>
                    <a:pt x="29" y="314"/>
                  </a:lnTo>
                  <a:lnTo>
                    <a:pt x="59" y="262"/>
                  </a:lnTo>
                  <a:lnTo>
                    <a:pt x="113" y="170"/>
                  </a:lnTo>
                  <a:lnTo>
                    <a:pt x="197" y="39"/>
                  </a:lnTo>
                  <a:lnTo>
                    <a:pt x="226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14052"/>
            <p:cNvSpPr>
              <a:spLocks/>
            </p:cNvSpPr>
            <p:nvPr/>
          </p:nvSpPr>
          <p:spPr bwMode="auto">
            <a:xfrm>
              <a:off x="6190" y="3014"/>
              <a:ext cx="222" cy="105"/>
            </a:xfrm>
            <a:custGeom>
              <a:avLst/>
              <a:gdLst>
                <a:gd name="T0" fmla="+- 0 6190 6190"/>
                <a:gd name="T1" fmla="*/ T0 w 222"/>
                <a:gd name="T2" fmla="+- 0 3119 3014"/>
                <a:gd name="T3" fmla="*/ 3119 h 105"/>
                <a:gd name="T4" fmla="+- 0 6245 6190"/>
                <a:gd name="T5" fmla="*/ T4 w 222"/>
                <a:gd name="T6" fmla="+- 0 3080 3014"/>
                <a:gd name="T7" fmla="*/ 3080 h 105"/>
                <a:gd name="T8" fmla="+- 0 6299 6190"/>
                <a:gd name="T9" fmla="*/ T8 w 222"/>
                <a:gd name="T10" fmla="+- 0 3054 3014"/>
                <a:gd name="T11" fmla="*/ 3054 h 105"/>
                <a:gd name="T12" fmla="+- 0 6412 6190"/>
                <a:gd name="T13" fmla="*/ T12 w 222"/>
                <a:gd name="T14" fmla="+- 0 3014 3014"/>
                <a:gd name="T15" fmla="*/ 3014 h 1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22" h="105">
                  <a:moveTo>
                    <a:pt x="0" y="105"/>
                  </a:moveTo>
                  <a:lnTo>
                    <a:pt x="55" y="66"/>
                  </a:lnTo>
                  <a:lnTo>
                    <a:pt x="109" y="40"/>
                  </a:ln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14051"/>
            <p:cNvSpPr>
              <a:spLocks/>
            </p:cNvSpPr>
            <p:nvPr/>
          </p:nvSpPr>
          <p:spPr bwMode="auto">
            <a:xfrm>
              <a:off x="6412" y="2948"/>
              <a:ext cx="227" cy="66"/>
            </a:xfrm>
            <a:custGeom>
              <a:avLst/>
              <a:gdLst>
                <a:gd name="T0" fmla="+- 0 6412 6412"/>
                <a:gd name="T1" fmla="*/ T0 w 227"/>
                <a:gd name="T2" fmla="+- 0 3014 2949"/>
                <a:gd name="T3" fmla="*/ 3014 h 66"/>
                <a:gd name="T4" fmla="+- 0 6467 6412"/>
                <a:gd name="T5" fmla="*/ T4 w 227"/>
                <a:gd name="T6" fmla="+- 0 3001 2949"/>
                <a:gd name="T7" fmla="*/ 3001 h 66"/>
                <a:gd name="T8" fmla="+- 0 6525 6412"/>
                <a:gd name="T9" fmla="*/ T8 w 227"/>
                <a:gd name="T10" fmla="+- 0 2988 2949"/>
                <a:gd name="T11" fmla="*/ 2988 h 66"/>
                <a:gd name="T12" fmla="+- 0 6580 6412"/>
                <a:gd name="T13" fmla="*/ T12 w 227"/>
                <a:gd name="T14" fmla="+- 0 2975 2949"/>
                <a:gd name="T15" fmla="*/ 2975 h 66"/>
                <a:gd name="T16" fmla="+- 0 6638 6412"/>
                <a:gd name="T17" fmla="*/ T16 w 227"/>
                <a:gd name="T18" fmla="+- 0 2949 2949"/>
                <a:gd name="T19" fmla="*/ 2949 h 6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27" h="66">
                  <a:moveTo>
                    <a:pt x="0" y="65"/>
                  </a:moveTo>
                  <a:lnTo>
                    <a:pt x="55" y="52"/>
                  </a:lnTo>
                  <a:lnTo>
                    <a:pt x="113" y="39"/>
                  </a:lnTo>
                  <a:lnTo>
                    <a:pt x="168" y="26"/>
                  </a:lnTo>
                  <a:lnTo>
                    <a:pt x="226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14050"/>
            <p:cNvSpPr>
              <a:spLocks/>
            </p:cNvSpPr>
            <p:nvPr/>
          </p:nvSpPr>
          <p:spPr bwMode="auto">
            <a:xfrm>
              <a:off x="6638" y="2726"/>
              <a:ext cx="227" cy="223"/>
            </a:xfrm>
            <a:custGeom>
              <a:avLst/>
              <a:gdLst>
                <a:gd name="T0" fmla="+- 0 6638 6638"/>
                <a:gd name="T1" fmla="*/ T0 w 227"/>
                <a:gd name="T2" fmla="+- 0 2949 2726"/>
                <a:gd name="T3" fmla="*/ 2949 h 223"/>
                <a:gd name="T4" fmla="+- 0 6697 6638"/>
                <a:gd name="T5" fmla="*/ T4 w 227"/>
                <a:gd name="T6" fmla="+- 0 2897 2726"/>
                <a:gd name="T7" fmla="*/ 2897 h 223"/>
                <a:gd name="T8" fmla="+- 0 6751 6638"/>
                <a:gd name="T9" fmla="*/ T8 w 227"/>
                <a:gd name="T10" fmla="+- 0 2831 2726"/>
                <a:gd name="T11" fmla="*/ 2831 h 223"/>
                <a:gd name="T12" fmla="+- 0 6810 6638"/>
                <a:gd name="T13" fmla="*/ T12 w 227"/>
                <a:gd name="T14" fmla="+- 0 2779 2726"/>
                <a:gd name="T15" fmla="*/ 2779 h 223"/>
                <a:gd name="T16" fmla="+- 0 6864 6638"/>
                <a:gd name="T17" fmla="*/ T16 w 227"/>
                <a:gd name="T18" fmla="+- 0 2726 2726"/>
                <a:gd name="T19" fmla="*/ 2726 h 2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27" h="223">
                  <a:moveTo>
                    <a:pt x="0" y="223"/>
                  </a:moveTo>
                  <a:lnTo>
                    <a:pt x="59" y="171"/>
                  </a:lnTo>
                  <a:lnTo>
                    <a:pt x="113" y="105"/>
                  </a:lnTo>
                  <a:lnTo>
                    <a:pt x="172" y="53"/>
                  </a:lnTo>
                  <a:lnTo>
                    <a:pt x="226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14049"/>
            <p:cNvSpPr>
              <a:spLocks/>
            </p:cNvSpPr>
            <p:nvPr/>
          </p:nvSpPr>
          <p:spPr bwMode="auto">
            <a:xfrm>
              <a:off x="6864" y="2673"/>
              <a:ext cx="222" cy="53"/>
            </a:xfrm>
            <a:custGeom>
              <a:avLst/>
              <a:gdLst>
                <a:gd name="T0" fmla="+- 0 6864 6864"/>
                <a:gd name="T1" fmla="*/ T0 w 222"/>
                <a:gd name="T2" fmla="+- 0 2726 2674"/>
                <a:gd name="T3" fmla="*/ 2726 h 53"/>
                <a:gd name="T4" fmla="+- 0 6919 6864"/>
                <a:gd name="T5" fmla="*/ T4 w 222"/>
                <a:gd name="T6" fmla="+- 0 2700 2674"/>
                <a:gd name="T7" fmla="*/ 2700 h 53"/>
                <a:gd name="T8" fmla="+- 0 6973 6864"/>
                <a:gd name="T9" fmla="*/ T8 w 222"/>
                <a:gd name="T10" fmla="+- 0 2687 2674"/>
                <a:gd name="T11" fmla="*/ 2687 h 53"/>
                <a:gd name="T12" fmla="+- 0 7032 6864"/>
                <a:gd name="T13" fmla="*/ T12 w 222"/>
                <a:gd name="T14" fmla="+- 0 2687 2674"/>
                <a:gd name="T15" fmla="*/ 2687 h 53"/>
                <a:gd name="T16" fmla="+- 0 7086 6864"/>
                <a:gd name="T17" fmla="*/ T16 w 222"/>
                <a:gd name="T18" fmla="+- 0 2674 2674"/>
                <a:gd name="T19" fmla="*/ 2674 h 5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22" h="53">
                  <a:moveTo>
                    <a:pt x="0" y="52"/>
                  </a:moveTo>
                  <a:lnTo>
                    <a:pt x="55" y="26"/>
                  </a:lnTo>
                  <a:lnTo>
                    <a:pt x="109" y="13"/>
                  </a:lnTo>
                  <a:lnTo>
                    <a:pt x="168" y="13"/>
                  </a:ln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14048"/>
            <p:cNvSpPr>
              <a:spLocks/>
            </p:cNvSpPr>
            <p:nvPr/>
          </p:nvSpPr>
          <p:spPr bwMode="auto">
            <a:xfrm>
              <a:off x="7086" y="2608"/>
              <a:ext cx="227" cy="66"/>
            </a:xfrm>
            <a:custGeom>
              <a:avLst/>
              <a:gdLst>
                <a:gd name="T0" fmla="+- 0 7086 7086"/>
                <a:gd name="T1" fmla="*/ T0 w 227"/>
                <a:gd name="T2" fmla="+- 0 2674 2609"/>
                <a:gd name="T3" fmla="*/ 2674 h 66"/>
                <a:gd name="T4" fmla="+- 0 7199 7086"/>
                <a:gd name="T5" fmla="*/ T4 w 227"/>
                <a:gd name="T6" fmla="+- 0 2648 2609"/>
                <a:gd name="T7" fmla="*/ 2648 h 66"/>
                <a:gd name="T8" fmla="+- 0 7254 7086"/>
                <a:gd name="T9" fmla="*/ T8 w 227"/>
                <a:gd name="T10" fmla="+- 0 2635 2609"/>
                <a:gd name="T11" fmla="*/ 2635 h 66"/>
                <a:gd name="T12" fmla="+- 0 7312 7086"/>
                <a:gd name="T13" fmla="*/ T12 w 227"/>
                <a:gd name="T14" fmla="+- 0 2609 2609"/>
                <a:gd name="T15" fmla="*/ 2609 h 6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27" h="66">
                  <a:moveTo>
                    <a:pt x="0" y="65"/>
                  </a:moveTo>
                  <a:lnTo>
                    <a:pt x="113" y="39"/>
                  </a:lnTo>
                  <a:lnTo>
                    <a:pt x="168" y="26"/>
                  </a:lnTo>
                  <a:lnTo>
                    <a:pt x="226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14047"/>
            <p:cNvSpPr>
              <a:spLocks/>
            </p:cNvSpPr>
            <p:nvPr/>
          </p:nvSpPr>
          <p:spPr bwMode="auto">
            <a:xfrm>
              <a:off x="7312" y="2006"/>
              <a:ext cx="453" cy="603"/>
            </a:xfrm>
            <a:custGeom>
              <a:avLst/>
              <a:gdLst>
                <a:gd name="T0" fmla="+- 0 7313 7313"/>
                <a:gd name="T1" fmla="*/ T0 w 453"/>
                <a:gd name="T2" fmla="+- 0 2609 2006"/>
                <a:gd name="T3" fmla="*/ 2609 h 603"/>
                <a:gd name="T4" fmla="+- 0 7367 7313"/>
                <a:gd name="T5" fmla="*/ T4 w 453"/>
                <a:gd name="T6" fmla="+- 0 2569 2006"/>
                <a:gd name="T7" fmla="*/ 2569 h 603"/>
                <a:gd name="T8" fmla="+- 0 7426 7313"/>
                <a:gd name="T9" fmla="*/ T8 w 453"/>
                <a:gd name="T10" fmla="+- 0 2530 2006"/>
                <a:gd name="T11" fmla="*/ 2530 h 603"/>
                <a:gd name="T12" fmla="+- 0 7480 7313"/>
                <a:gd name="T13" fmla="*/ T12 w 453"/>
                <a:gd name="T14" fmla="+- 0 2465 2006"/>
                <a:gd name="T15" fmla="*/ 2465 h 603"/>
                <a:gd name="T16" fmla="+- 0 7539 7313"/>
                <a:gd name="T17" fmla="*/ T16 w 453"/>
                <a:gd name="T18" fmla="+- 0 2399 2006"/>
                <a:gd name="T19" fmla="*/ 2399 h 603"/>
                <a:gd name="T20" fmla="+- 0 7597 7313"/>
                <a:gd name="T21" fmla="*/ T20 w 453"/>
                <a:gd name="T22" fmla="+- 0 2334 2006"/>
                <a:gd name="T23" fmla="*/ 2334 h 603"/>
                <a:gd name="T24" fmla="+- 0 7652 7313"/>
                <a:gd name="T25" fmla="*/ T24 w 453"/>
                <a:gd name="T26" fmla="+- 0 2268 2006"/>
                <a:gd name="T27" fmla="*/ 2268 h 603"/>
                <a:gd name="T28" fmla="+- 0 7710 7313"/>
                <a:gd name="T29" fmla="*/ T28 w 453"/>
                <a:gd name="T30" fmla="+- 0 2163 2006"/>
                <a:gd name="T31" fmla="*/ 2163 h 603"/>
                <a:gd name="T32" fmla="+- 0 7735 7313"/>
                <a:gd name="T33" fmla="*/ T32 w 453"/>
                <a:gd name="T34" fmla="+- 0 2098 2006"/>
                <a:gd name="T35" fmla="*/ 2098 h 603"/>
                <a:gd name="T36" fmla="+- 0 7765 7313"/>
                <a:gd name="T37" fmla="*/ T36 w 453"/>
                <a:gd name="T38" fmla="+- 0 2006 2006"/>
                <a:gd name="T39" fmla="*/ 2006 h 60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453" h="603">
                  <a:moveTo>
                    <a:pt x="0" y="603"/>
                  </a:moveTo>
                  <a:lnTo>
                    <a:pt x="54" y="563"/>
                  </a:lnTo>
                  <a:lnTo>
                    <a:pt x="113" y="524"/>
                  </a:lnTo>
                  <a:lnTo>
                    <a:pt x="167" y="459"/>
                  </a:lnTo>
                  <a:lnTo>
                    <a:pt x="226" y="393"/>
                  </a:lnTo>
                  <a:lnTo>
                    <a:pt x="284" y="328"/>
                  </a:lnTo>
                  <a:lnTo>
                    <a:pt x="339" y="262"/>
                  </a:lnTo>
                  <a:lnTo>
                    <a:pt x="397" y="157"/>
                  </a:lnTo>
                  <a:lnTo>
                    <a:pt x="422" y="92"/>
                  </a:lnTo>
                  <a:lnTo>
                    <a:pt x="452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14046"/>
            <p:cNvSpPr>
              <a:spLocks/>
            </p:cNvSpPr>
            <p:nvPr/>
          </p:nvSpPr>
          <p:spPr bwMode="auto">
            <a:xfrm>
              <a:off x="7764" y="841"/>
              <a:ext cx="222" cy="1166"/>
            </a:xfrm>
            <a:custGeom>
              <a:avLst/>
              <a:gdLst>
                <a:gd name="T0" fmla="+- 0 7765 7765"/>
                <a:gd name="T1" fmla="*/ T0 w 222"/>
                <a:gd name="T2" fmla="+- 0 2006 841"/>
                <a:gd name="T3" fmla="*/ 2006 h 1166"/>
                <a:gd name="T4" fmla="+- 0 7794 7765"/>
                <a:gd name="T5" fmla="*/ T4 w 222"/>
                <a:gd name="T6" fmla="+- 0 1902 841"/>
                <a:gd name="T7" fmla="*/ 1902 h 1166"/>
                <a:gd name="T8" fmla="+- 0 7819 7765"/>
                <a:gd name="T9" fmla="*/ T8 w 222"/>
                <a:gd name="T10" fmla="+- 0 1771 841"/>
                <a:gd name="T11" fmla="*/ 1771 h 1166"/>
                <a:gd name="T12" fmla="+- 0 7849 7765"/>
                <a:gd name="T13" fmla="*/ T12 w 222"/>
                <a:gd name="T14" fmla="+- 0 1627 841"/>
                <a:gd name="T15" fmla="*/ 1627 h 1166"/>
                <a:gd name="T16" fmla="+- 0 7878 7765"/>
                <a:gd name="T17" fmla="*/ T16 w 222"/>
                <a:gd name="T18" fmla="+- 0 1470 841"/>
                <a:gd name="T19" fmla="*/ 1470 h 1166"/>
                <a:gd name="T20" fmla="+- 0 7932 7765"/>
                <a:gd name="T21" fmla="*/ T20 w 222"/>
                <a:gd name="T22" fmla="+- 0 1155 841"/>
                <a:gd name="T23" fmla="*/ 1155 h 1166"/>
                <a:gd name="T24" fmla="+- 0 7957 7765"/>
                <a:gd name="T25" fmla="*/ T24 w 222"/>
                <a:gd name="T26" fmla="+- 0 998 841"/>
                <a:gd name="T27" fmla="*/ 998 h 1166"/>
                <a:gd name="T28" fmla="+- 0 7987 7765"/>
                <a:gd name="T29" fmla="*/ T28 w 222"/>
                <a:gd name="T30" fmla="+- 0 841 841"/>
                <a:gd name="T31" fmla="*/ 841 h 116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222" h="1166">
                  <a:moveTo>
                    <a:pt x="0" y="1165"/>
                  </a:moveTo>
                  <a:lnTo>
                    <a:pt x="29" y="1061"/>
                  </a:lnTo>
                  <a:lnTo>
                    <a:pt x="54" y="930"/>
                  </a:lnTo>
                  <a:lnTo>
                    <a:pt x="84" y="786"/>
                  </a:lnTo>
                  <a:lnTo>
                    <a:pt x="113" y="629"/>
                  </a:lnTo>
                  <a:lnTo>
                    <a:pt x="167" y="314"/>
                  </a:lnTo>
                  <a:lnTo>
                    <a:pt x="192" y="157"/>
                  </a:ln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55" name="Line 14045"/>
            <p:cNvCxnSpPr>
              <a:cxnSpLocks noChangeShapeType="1"/>
            </p:cNvCxnSpPr>
            <p:nvPr/>
          </p:nvCxnSpPr>
          <p:spPr bwMode="auto">
            <a:xfrm>
              <a:off x="6037" y="405"/>
              <a:ext cx="391" cy="0"/>
            </a:xfrm>
            <a:prstGeom prst="line">
              <a:avLst/>
            </a:prstGeom>
            <a:noFill/>
            <a:ln w="12700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Line 14044"/>
            <p:cNvCxnSpPr>
              <a:cxnSpLocks noChangeShapeType="1"/>
            </p:cNvCxnSpPr>
            <p:nvPr/>
          </p:nvCxnSpPr>
          <p:spPr bwMode="auto">
            <a:xfrm>
              <a:off x="3460" y="1024"/>
              <a:ext cx="58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Line 14043"/>
            <p:cNvCxnSpPr>
              <a:cxnSpLocks noChangeShapeType="1"/>
            </p:cNvCxnSpPr>
            <p:nvPr/>
          </p:nvCxnSpPr>
          <p:spPr bwMode="auto">
            <a:xfrm>
              <a:off x="4135" y="1574"/>
              <a:ext cx="57" cy="0"/>
            </a:xfrm>
            <a:prstGeom prst="line">
              <a:avLst/>
            </a:prstGeom>
            <a:noFill/>
            <a:ln w="36001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Line 14042"/>
            <p:cNvCxnSpPr>
              <a:cxnSpLocks noChangeShapeType="1"/>
            </p:cNvCxnSpPr>
            <p:nvPr/>
          </p:nvCxnSpPr>
          <p:spPr bwMode="auto">
            <a:xfrm>
              <a:off x="2560" y="2739"/>
              <a:ext cx="57" cy="0"/>
            </a:xfrm>
            <a:prstGeom prst="line">
              <a:avLst/>
            </a:prstGeom>
            <a:noFill/>
            <a:ln w="36001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Line 14041"/>
            <p:cNvCxnSpPr>
              <a:cxnSpLocks noChangeShapeType="1"/>
            </p:cNvCxnSpPr>
            <p:nvPr/>
          </p:nvCxnSpPr>
          <p:spPr bwMode="auto">
            <a:xfrm>
              <a:off x="2112" y="2609"/>
              <a:ext cx="57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Line 14040"/>
            <p:cNvCxnSpPr>
              <a:cxnSpLocks noChangeShapeType="1"/>
            </p:cNvCxnSpPr>
            <p:nvPr/>
          </p:nvCxnSpPr>
          <p:spPr bwMode="auto">
            <a:xfrm>
              <a:off x="4587" y="1862"/>
              <a:ext cx="57" cy="0"/>
            </a:xfrm>
            <a:prstGeom prst="line">
              <a:avLst/>
            </a:prstGeom>
            <a:noFill/>
            <a:ln w="36001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Line 14039"/>
            <p:cNvCxnSpPr>
              <a:cxnSpLocks noChangeShapeType="1"/>
            </p:cNvCxnSpPr>
            <p:nvPr/>
          </p:nvCxnSpPr>
          <p:spPr bwMode="auto">
            <a:xfrm>
              <a:off x="5035" y="1875"/>
              <a:ext cx="57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Line 14038"/>
            <p:cNvCxnSpPr>
              <a:cxnSpLocks noChangeShapeType="1"/>
            </p:cNvCxnSpPr>
            <p:nvPr/>
          </p:nvCxnSpPr>
          <p:spPr bwMode="auto">
            <a:xfrm>
              <a:off x="5261" y="2543"/>
              <a:ext cx="57" cy="0"/>
            </a:xfrm>
            <a:prstGeom prst="line">
              <a:avLst/>
            </a:prstGeom>
            <a:noFill/>
            <a:ln w="36001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Line 14037"/>
            <p:cNvCxnSpPr>
              <a:cxnSpLocks noChangeShapeType="1"/>
            </p:cNvCxnSpPr>
            <p:nvPr/>
          </p:nvCxnSpPr>
          <p:spPr bwMode="auto">
            <a:xfrm>
              <a:off x="5709" y="2713"/>
              <a:ext cx="57" cy="0"/>
            </a:xfrm>
            <a:prstGeom prst="line">
              <a:avLst/>
            </a:prstGeom>
            <a:noFill/>
            <a:ln w="36001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Line 14036"/>
            <p:cNvCxnSpPr>
              <a:cxnSpLocks noChangeShapeType="1"/>
            </p:cNvCxnSpPr>
            <p:nvPr/>
          </p:nvCxnSpPr>
          <p:spPr bwMode="auto">
            <a:xfrm>
              <a:off x="6162" y="2543"/>
              <a:ext cx="57" cy="0"/>
            </a:xfrm>
            <a:prstGeom prst="line">
              <a:avLst/>
            </a:prstGeom>
            <a:noFill/>
            <a:ln w="36001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Line 14035"/>
            <p:cNvCxnSpPr>
              <a:cxnSpLocks noChangeShapeType="1"/>
            </p:cNvCxnSpPr>
            <p:nvPr/>
          </p:nvCxnSpPr>
          <p:spPr bwMode="auto">
            <a:xfrm>
              <a:off x="6836" y="1666"/>
              <a:ext cx="57" cy="0"/>
            </a:xfrm>
            <a:prstGeom prst="line">
              <a:avLst/>
            </a:prstGeom>
            <a:noFill/>
            <a:ln w="36001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Line 14034"/>
            <p:cNvCxnSpPr>
              <a:cxnSpLocks noChangeShapeType="1"/>
            </p:cNvCxnSpPr>
            <p:nvPr/>
          </p:nvCxnSpPr>
          <p:spPr bwMode="auto">
            <a:xfrm>
              <a:off x="7284" y="1823"/>
              <a:ext cx="57" cy="0"/>
            </a:xfrm>
            <a:prstGeom prst="line">
              <a:avLst/>
            </a:prstGeom>
            <a:noFill/>
            <a:ln w="36001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Line 14033"/>
            <p:cNvCxnSpPr>
              <a:cxnSpLocks noChangeShapeType="1"/>
            </p:cNvCxnSpPr>
            <p:nvPr/>
          </p:nvCxnSpPr>
          <p:spPr bwMode="auto">
            <a:xfrm>
              <a:off x="7058" y="3001"/>
              <a:ext cx="57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Line 14032"/>
            <p:cNvCxnSpPr>
              <a:cxnSpLocks noChangeShapeType="1"/>
            </p:cNvCxnSpPr>
            <p:nvPr/>
          </p:nvCxnSpPr>
          <p:spPr bwMode="auto">
            <a:xfrm>
              <a:off x="7510" y="4494"/>
              <a:ext cx="57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Line 14031"/>
            <p:cNvCxnSpPr>
              <a:cxnSpLocks noChangeShapeType="1"/>
            </p:cNvCxnSpPr>
            <p:nvPr/>
          </p:nvCxnSpPr>
          <p:spPr bwMode="auto">
            <a:xfrm>
              <a:off x="7736" y="4729"/>
              <a:ext cx="57" cy="0"/>
            </a:xfrm>
            <a:prstGeom prst="line">
              <a:avLst/>
            </a:prstGeom>
            <a:noFill/>
            <a:ln w="36001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Line 14030"/>
            <p:cNvCxnSpPr>
              <a:cxnSpLocks noChangeShapeType="1"/>
            </p:cNvCxnSpPr>
            <p:nvPr/>
          </p:nvCxnSpPr>
          <p:spPr bwMode="auto">
            <a:xfrm>
              <a:off x="7958" y="3734"/>
              <a:ext cx="57" cy="0"/>
            </a:xfrm>
            <a:prstGeom prst="line">
              <a:avLst/>
            </a:prstGeom>
            <a:noFill/>
            <a:ln w="36001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Line 14029"/>
            <p:cNvCxnSpPr>
              <a:cxnSpLocks noChangeShapeType="1"/>
            </p:cNvCxnSpPr>
            <p:nvPr/>
          </p:nvCxnSpPr>
          <p:spPr bwMode="auto">
            <a:xfrm>
              <a:off x="6610" y="3996"/>
              <a:ext cx="57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Line 14028"/>
            <p:cNvCxnSpPr>
              <a:cxnSpLocks noChangeShapeType="1"/>
            </p:cNvCxnSpPr>
            <p:nvPr/>
          </p:nvCxnSpPr>
          <p:spPr bwMode="auto">
            <a:xfrm>
              <a:off x="6384" y="4035"/>
              <a:ext cx="57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Line 14027"/>
            <p:cNvCxnSpPr>
              <a:cxnSpLocks noChangeShapeType="1"/>
            </p:cNvCxnSpPr>
            <p:nvPr/>
          </p:nvCxnSpPr>
          <p:spPr bwMode="auto">
            <a:xfrm>
              <a:off x="5935" y="3721"/>
              <a:ext cx="58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Line 14026"/>
            <p:cNvCxnSpPr>
              <a:cxnSpLocks noChangeShapeType="1"/>
            </p:cNvCxnSpPr>
            <p:nvPr/>
          </p:nvCxnSpPr>
          <p:spPr bwMode="auto">
            <a:xfrm>
              <a:off x="5483" y="3682"/>
              <a:ext cx="57" cy="0"/>
            </a:xfrm>
            <a:prstGeom prst="line">
              <a:avLst/>
            </a:prstGeom>
            <a:noFill/>
            <a:ln w="36001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Line 14025"/>
            <p:cNvCxnSpPr>
              <a:cxnSpLocks noChangeShapeType="1"/>
            </p:cNvCxnSpPr>
            <p:nvPr/>
          </p:nvCxnSpPr>
          <p:spPr bwMode="auto">
            <a:xfrm>
              <a:off x="4809" y="3420"/>
              <a:ext cx="57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Line 14024"/>
            <p:cNvCxnSpPr>
              <a:cxnSpLocks noChangeShapeType="1"/>
            </p:cNvCxnSpPr>
            <p:nvPr/>
          </p:nvCxnSpPr>
          <p:spPr bwMode="auto">
            <a:xfrm>
              <a:off x="3909" y="4179"/>
              <a:ext cx="57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Line 14023"/>
            <p:cNvCxnSpPr>
              <a:cxnSpLocks noChangeShapeType="1"/>
            </p:cNvCxnSpPr>
            <p:nvPr/>
          </p:nvCxnSpPr>
          <p:spPr bwMode="auto">
            <a:xfrm>
              <a:off x="3687" y="3800"/>
              <a:ext cx="57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8" name="Line 14022"/>
            <p:cNvCxnSpPr>
              <a:cxnSpLocks noChangeShapeType="1"/>
            </p:cNvCxnSpPr>
            <p:nvPr/>
          </p:nvCxnSpPr>
          <p:spPr bwMode="auto">
            <a:xfrm>
              <a:off x="3234" y="4179"/>
              <a:ext cx="57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" name="Line 14021"/>
            <p:cNvCxnSpPr>
              <a:cxnSpLocks noChangeShapeType="1"/>
            </p:cNvCxnSpPr>
            <p:nvPr/>
          </p:nvCxnSpPr>
          <p:spPr bwMode="auto">
            <a:xfrm>
              <a:off x="3012" y="3800"/>
              <a:ext cx="57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Line 14020"/>
            <p:cNvCxnSpPr>
              <a:cxnSpLocks noChangeShapeType="1"/>
            </p:cNvCxnSpPr>
            <p:nvPr/>
          </p:nvCxnSpPr>
          <p:spPr bwMode="auto">
            <a:xfrm>
              <a:off x="2786" y="3590"/>
              <a:ext cx="57" cy="0"/>
            </a:xfrm>
            <a:prstGeom prst="line">
              <a:avLst/>
            </a:prstGeom>
            <a:noFill/>
            <a:ln w="36001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Line 14019"/>
            <p:cNvCxnSpPr>
              <a:cxnSpLocks noChangeShapeType="1"/>
            </p:cNvCxnSpPr>
            <p:nvPr/>
          </p:nvCxnSpPr>
          <p:spPr bwMode="auto">
            <a:xfrm>
              <a:off x="2334" y="3800"/>
              <a:ext cx="57" cy="0"/>
            </a:xfrm>
            <a:prstGeom prst="line">
              <a:avLst/>
            </a:prstGeom>
            <a:noFill/>
            <a:ln w="35999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Line 14018"/>
            <p:cNvCxnSpPr>
              <a:cxnSpLocks noChangeShapeType="1"/>
            </p:cNvCxnSpPr>
            <p:nvPr/>
          </p:nvCxnSpPr>
          <p:spPr bwMode="auto">
            <a:xfrm>
              <a:off x="2068" y="396"/>
              <a:ext cx="58" cy="0"/>
            </a:xfrm>
            <a:prstGeom prst="line">
              <a:avLst/>
            </a:prstGeom>
            <a:noFill/>
            <a:ln w="36001">
              <a:solidFill>
                <a:srgbClr val="231F2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3" name="Freeform 14017"/>
            <p:cNvSpPr>
              <a:spLocks/>
            </p:cNvSpPr>
            <p:nvPr/>
          </p:nvSpPr>
          <p:spPr bwMode="auto">
            <a:xfrm>
              <a:off x="4343" y="1437"/>
              <a:ext cx="92" cy="92"/>
            </a:xfrm>
            <a:custGeom>
              <a:avLst/>
              <a:gdLst>
                <a:gd name="T0" fmla="+- 0 4389 4343"/>
                <a:gd name="T1" fmla="*/ T0 w 92"/>
                <a:gd name="T2" fmla="+- 0 1437 1437"/>
                <a:gd name="T3" fmla="*/ 1437 h 92"/>
                <a:gd name="T4" fmla="+- 0 4372 4343"/>
                <a:gd name="T5" fmla="*/ T4 w 92"/>
                <a:gd name="T6" fmla="+- 0 1441 1437"/>
                <a:gd name="T7" fmla="*/ 1441 h 92"/>
                <a:gd name="T8" fmla="+- 0 4357 4343"/>
                <a:gd name="T9" fmla="*/ T8 w 92"/>
                <a:gd name="T10" fmla="+- 0 1450 1437"/>
                <a:gd name="T11" fmla="*/ 1450 h 92"/>
                <a:gd name="T12" fmla="+- 0 4347 4343"/>
                <a:gd name="T13" fmla="*/ T12 w 92"/>
                <a:gd name="T14" fmla="+- 0 1465 1437"/>
                <a:gd name="T15" fmla="*/ 1465 h 92"/>
                <a:gd name="T16" fmla="+- 0 4343 4343"/>
                <a:gd name="T17" fmla="*/ T16 w 92"/>
                <a:gd name="T18" fmla="+- 0 1483 1437"/>
                <a:gd name="T19" fmla="*/ 1483 h 92"/>
                <a:gd name="T20" fmla="+- 0 4347 4343"/>
                <a:gd name="T21" fmla="*/ T20 w 92"/>
                <a:gd name="T22" fmla="+- 0 1500 1437"/>
                <a:gd name="T23" fmla="*/ 1500 h 92"/>
                <a:gd name="T24" fmla="+- 0 4357 4343"/>
                <a:gd name="T25" fmla="*/ T24 w 92"/>
                <a:gd name="T26" fmla="+- 0 1515 1437"/>
                <a:gd name="T27" fmla="*/ 1515 h 92"/>
                <a:gd name="T28" fmla="+- 0 4372 4343"/>
                <a:gd name="T29" fmla="*/ T28 w 92"/>
                <a:gd name="T30" fmla="+- 0 1525 1437"/>
                <a:gd name="T31" fmla="*/ 1525 h 92"/>
                <a:gd name="T32" fmla="+- 0 4389 4343"/>
                <a:gd name="T33" fmla="*/ T32 w 92"/>
                <a:gd name="T34" fmla="+- 0 1528 1437"/>
                <a:gd name="T35" fmla="*/ 1528 h 92"/>
                <a:gd name="T36" fmla="+- 0 4407 4343"/>
                <a:gd name="T37" fmla="*/ T36 w 92"/>
                <a:gd name="T38" fmla="+- 0 1525 1437"/>
                <a:gd name="T39" fmla="*/ 1525 h 92"/>
                <a:gd name="T40" fmla="+- 0 4422 4343"/>
                <a:gd name="T41" fmla="*/ T40 w 92"/>
                <a:gd name="T42" fmla="+- 0 1515 1437"/>
                <a:gd name="T43" fmla="*/ 1515 h 92"/>
                <a:gd name="T44" fmla="+- 0 4432 4343"/>
                <a:gd name="T45" fmla="*/ T44 w 92"/>
                <a:gd name="T46" fmla="+- 0 1500 1437"/>
                <a:gd name="T47" fmla="*/ 1500 h 92"/>
                <a:gd name="T48" fmla="+- 0 4435 4343"/>
                <a:gd name="T49" fmla="*/ T48 w 92"/>
                <a:gd name="T50" fmla="+- 0 1483 1437"/>
                <a:gd name="T51" fmla="*/ 1483 h 92"/>
                <a:gd name="T52" fmla="+- 0 4432 4343"/>
                <a:gd name="T53" fmla="*/ T52 w 92"/>
                <a:gd name="T54" fmla="+- 0 1465 1437"/>
                <a:gd name="T55" fmla="*/ 1465 h 92"/>
                <a:gd name="T56" fmla="+- 0 4422 4343"/>
                <a:gd name="T57" fmla="*/ T56 w 92"/>
                <a:gd name="T58" fmla="+- 0 1450 1437"/>
                <a:gd name="T59" fmla="*/ 1450 h 92"/>
                <a:gd name="T60" fmla="+- 0 4407 4343"/>
                <a:gd name="T61" fmla="*/ T60 w 92"/>
                <a:gd name="T62" fmla="+- 0 1441 1437"/>
                <a:gd name="T63" fmla="*/ 1441 h 92"/>
                <a:gd name="T64" fmla="+- 0 4389 4343"/>
                <a:gd name="T65" fmla="*/ T64 w 92"/>
                <a:gd name="T66" fmla="+- 0 1437 1437"/>
                <a:gd name="T67" fmla="*/ 1437 h 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92" h="92">
                  <a:moveTo>
                    <a:pt x="46" y="0"/>
                  </a:moveTo>
                  <a:lnTo>
                    <a:pt x="29" y="4"/>
                  </a:lnTo>
                  <a:lnTo>
                    <a:pt x="14" y="13"/>
                  </a:lnTo>
                  <a:lnTo>
                    <a:pt x="4" y="28"/>
                  </a:lnTo>
                  <a:lnTo>
                    <a:pt x="0" y="46"/>
                  </a:lnTo>
                  <a:lnTo>
                    <a:pt x="4" y="63"/>
                  </a:lnTo>
                  <a:lnTo>
                    <a:pt x="14" y="78"/>
                  </a:lnTo>
                  <a:lnTo>
                    <a:pt x="29" y="88"/>
                  </a:lnTo>
                  <a:lnTo>
                    <a:pt x="46" y="91"/>
                  </a:lnTo>
                  <a:lnTo>
                    <a:pt x="64" y="88"/>
                  </a:lnTo>
                  <a:lnTo>
                    <a:pt x="79" y="78"/>
                  </a:lnTo>
                  <a:lnTo>
                    <a:pt x="89" y="63"/>
                  </a:lnTo>
                  <a:lnTo>
                    <a:pt x="92" y="46"/>
                  </a:lnTo>
                  <a:lnTo>
                    <a:pt x="89" y="28"/>
                  </a:lnTo>
                  <a:lnTo>
                    <a:pt x="79" y="13"/>
                  </a:lnTo>
                  <a:lnTo>
                    <a:pt x="64" y="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84" name="Line 14016"/>
            <p:cNvCxnSpPr>
              <a:cxnSpLocks noChangeShapeType="1"/>
            </p:cNvCxnSpPr>
            <p:nvPr/>
          </p:nvCxnSpPr>
          <p:spPr bwMode="auto">
            <a:xfrm>
              <a:off x="6496" y="1526"/>
              <a:ext cx="666" cy="0"/>
            </a:xfrm>
            <a:prstGeom prst="line">
              <a:avLst/>
            </a:prstGeom>
            <a:noFill/>
            <a:ln w="46613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Line 14015"/>
            <p:cNvCxnSpPr>
              <a:cxnSpLocks noChangeShapeType="1"/>
            </p:cNvCxnSpPr>
            <p:nvPr/>
          </p:nvCxnSpPr>
          <p:spPr bwMode="auto">
            <a:xfrm>
              <a:off x="2005" y="2470"/>
              <a:ext cx="666" cy="0"/>
            </a:xfrm>
            <a:prstGeom prst="line">
              <a:avLst/>
            </a:prstGeom>
            <a:noFill/>
            <a:ln w="46613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Line 14014"/>
            <p:cNvCxnSpPr>
              <a:cxnSpLocks noChangeShapeType="1"/>
            </p:cNvCxnSpPr>
            <p:nvPr/>
          </p:nvCxnSpPr>
          <p:spPr bwMode="auto">
            <a:xfrm>
              <a:off x="2601" y="3418"/>
              <a:ext cx="528" cy="0"/>
            </a:xfrm>
            <a:prstGeom prst="line">
              <a:avLst/>
            </a:prstGeom>
            <a:noFill/>
            <a:ln w="46613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Line 14013"/>
            <p:cNvCxnSpPr>
              <a:cxnSpLocks noChangeShapeType="1"/>
            </p:cNvCxnSpPr>
            <p:nvPr/>
          </p:nvCxnSpPr>
          <p:spPr bwMode="auto">
            <a:xfrm>
              <a:off x="7118" y="4387"/>
              <a:ext cx="867" cy="0"/>
            </a:xfrm>
            <a:prstGeom prst="line">
              <a:avLst/>
            </a:prstGeom>
            <a:noFill/>
            <a:ln w="46613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Text Box 14012"/>
            <p:cNvSpPr txBox="1">
              <a:spLocks noChangeArrowheads="1"/>
            </p:cNvSpPr>
            <p:nvPr/>
          </p:nvSpPr>
          <p:spPr bwMode="auto">
            <a:xfrm>
              <a:off x="1687" y="282"/>
              <a:ext cx="181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635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% 25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89" name="Text Box 14011"/>
            <p:cNvSpPr txBox="1">
              <a:spLocks noChangeArrowheads="1"/>
            </p:cNvSpPr>
            <p:nvPr/>
          </p:nvSpPr>
          <p:spPr bwMode="auto">
            <a:xfrm>
              <a:off x="2202" y="306"/>
              <a:ext cx="270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Központi költségvetés  a GDP %-ában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0" name="Text Box 14010"/>
            <p:cNvSpPr txBox="1">
              <a:spLocks noChangeArrowheads="1"/>
            </p:cNvSpPr>
            <p:nvPr/>
          </p:nvSpPr>
          <p:spPr bwMode="auto">
            <a:xfrm>
              <a:off x="6518" y="306"/>
              <a:ext cx="60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GDP/fõ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1" name="Text Box 14009"/>
            <p:cNvSpPr txBox="1">
              <a:spLocks noChangeArrowheads="1"/>
            </p:cNvSpPr>
            <p:nvPr/>
          </p:nvSpPr>
          <p:spPr bwMode="auto">
            <a:xfrm>
              <a:off x="7969" y="289"/>
              <a:ext cx="679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5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GDP/fõ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  <a:p>
              <a:pPr marL="214630" marR="0" lvl="0" indent="0" defTabSz="914400" eaLnBrk="1" fontAlgn="auto" latinLnBrk="0" hangingPunct="1">
                <a:lnSpc>
                  <a:spcPts val="98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9000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2" name="Text Box 14008"/>
            <p:cNvSpPr txBox="1">
              <a:spLocks noChangeArrowheads="1"/>
            </p:cNvSpPr>
            <p:nvPr/>
          </p:nvSpPr>
          <p:spPr bwMode="auto">
            <a:xfrm>
              <a:off x="2996" y="918"/>
              <a:ext cx="42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Japán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3" name="Text Box 14007"/>
            <p:cNvSpPr txBox="1">
              <a:spLocks noChangeArrowheads="1"/>
            </p:cNvSpPr>
            <p:nvPr/>
          </p:nvSpPr>
          <p:spPr bwMode="auto">
            <a:xfrm>
              <a:off x="8308" y="1012"/>
              <a:ext cx="34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8000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4" name="Text Box 14006"/>
            <p:cNvSpPr txBox="1">
              <a:spLocks noChangeArrowheads="1"/>
            </p:cNvSpPr>
            <p:nvPr/>
          </p:nvSpPr>
          <p:spPr bwMode="auto">
            <a:xfrm>
              <a:off x="3898" y="1234"/>
              <a:ext cx="1049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Magyarország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5" name="Text Box 14005"/>
            <p:cNvSpPr txBox="1">
              <a:spLocks noChangeArrowheads="1"/>
            </p:cNvSpPr>
            <p:nvPr/>
          </p:nvSpPr>
          <p:spPr bwMode="auto">
            <a:xfrm>
              <a:off x="1686" y="1432"/>
              <a:ext cx="18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20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6" name="Text Box 14004"/>
            <p:cNvSpPr txBox="1">
              <a:spLocks noChangeArrowheads="1"/>
            </p:cNvSpPr>
            <p:nvPr/>
          </p:nvSpPr>
          <p:spPr bwMode="auto">
            <a:xfrm>
              <a:off x="6519" y="1392"/>
              <a:ext cx="61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Belgium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7" name="Text Box 14003"/>
            <p:cNvSpPr txBox="1">
              <a:spLocks noChangeArrowheads="1"/>
            </p:cNvSpPr>
            <p:nvPr/>
          </p:nvSpPr>
          <p:spPr bwMode="auto">
            <a:xfrm>
              <a:off x="3356" y="1605"/>
              <a:ext cx="1580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Görögország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  <a:p>
              <a:pPr marL="488950" marR="0" lvl="0" indent="0" defTabSz="914400" eaLnBrk="1" fontAlgn="auto" latinLnBrk="0" hangingPunct="1">
                <a:lnSpc>
                  <a:spcPct val="100000"/>
                </a:lnSpc>
                <a:spcBef>
                  <a:spcPts val="43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Finnország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8" name="Text Box 14002"/>
            <p:cNvSpPr txBox="1">
              <a:spLocks noChangeArrowheads="1"/>
            </p:cNvSpPr>
            <p:nvPr/>
          </p:nvSpPr>
          <p:spPr bwMode="auto">
            <a:xfrm>
              <a:off x="8308" y="1538"/>
              <a:ext cx="34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7000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99" name="Text Box 14001"/>
            <p:cNvSpPr txBox="1">
              <a:spLocks noChangeArrowheads="1"/>
            </p:cNvSpPr>
            <p:nvPr/>
          </p:nvSpPr>
          <p:spPr bwMode="auto">
            <a:xfrm>
              <a:off x="5162" y="1769"/>
              <a:ext cx="602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Írország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0" name="Text Box 14000"/>
            <p:cNvSpPr txBox="1">
              <a:spLocks noChangeArrowheads="1"/>
            </p:cNvSpPr>
            <p:nvPr/>
          </p:nvSpPr>
          <p:spPr bwMode="auto">
            <a:xfrm>
              <a:off x="6323" y="1869"/>
              <a:ext cx="135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Egyesült Királyság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1" name="Text Box 13999"/>
            <p:cNvSpPr txBox="1">
              <a:spLocks noChangeArrowheads="1"/>
            </p:cNvSpPr>
            <p:nvPr/>
          </p:nvSpPr>
          <p:spPr bwMode="auto">
            <a:xfrm>
              <a:off x="8308" y="2065"/>
              <a:ext cx="34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6000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2" name="Text Box 13998"/>
            <p:cNvSpPr txBox="1">
              <a:spLocks noChangeArrowheads="1"/>
            </p:cNvSpPr>
            <p:nvPr/>
          </p:nvSpPr>
          <p:spPr bwMode="auto">
            <a:xfrm>
              <a:off x="1687" y="2377"/>
              <a:ext cx="966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9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15    Bulgária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3" name="Text Box 13997"/>
            <p:cNvSpPr txBox="1">
              <a:spLocks noChangeArrowheads="1"/>
            </p:cNvSpPr>
            <p:nvPr/>
          </p:nvSpPr>
          <p:spPr bwMode="auto">
            <a:xfrm>
              <a:off x="4373" y="2477"/>
              <a:ext cx="88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Olaszország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4" name="Text Box 13996"/>
            <p:cNvSpPr txBox="1">
              <a:spLocks noChangeArrowheads="1"/>
            </p:cNvSpPr>
            <p:nvPr/>
          </p:nvSpPr>
          <p:spPr bwMode="auto">
            <a:xfrm>
              <a:off x="5428" y="2530"/>
              <a:ext cx="1435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635" lvl="0" indent="268605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Franciaország Ausztria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5" name="Text Box 13995"/>
            <p:cNvSpPr txBox="1">
              <a:spLocks noChangeArrowheads="1"/>
            </p:cNvSpPr>
            <p:nvPr/>
          </p:nvSpPr>
          <p:spPr bwMode="auto">
            <a:xfrm>
              <a:off x="8308" y="2591"/>
              <a:ext cx="34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5000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6" name="Text Box 13994"/>
            <p:cNvSpPr txBox="1">
              <a:spLocks noChangeArrowheads="1"/>
            </p:cNvSpPr>
            <p:nvPr/>
          </p:nvSpPr>
          <p:spPr bwMode="auto">
            <a:xfrm>
              <a:off x="2358" y="2776"/>
              <a:ext cx="72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Indonézia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7" name="Text Box 13993"/>
            <p:cNvSpPr txBox="1">
              <a:spLocks noChangeArrowheads="1"/>
            </p:cNvSpPr>
            <p:nvPr/>
          </p:nvSpPr>
          <p:spPr bwMode="auto">
            <a:xfrm>
              <a:off x="7184" y="2905"/>
              <a:ext cx="732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Hollandia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8" name="Text Box 13992"/>
            <p:cNvSpPr txBox="1">
              <a:spLocks noChangeArrowheads="1"/>
            </p:cNvSpPr>
            <p:nvPr/>
          </p:nvSpPr>
          <p:spPr bwMode="auto">
            <a:xfrm>
              <a:off x="4294" y="3149"/>
              <a:ext cx="106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Spanyolország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09" name="Text Box 13991"/>
            <p:cNvSpPr txBox="1">
              <a:spLocks noChangeArrowheads="1"/>
            </p:cNvSpPr>
            <p:nvPr/>
          </p:nvSpPr>
          <p:spPr bwMode="auto">
            <a:xfrm>
              <a:off x="8308" y="3118"/>
              <a:ext cx="34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4000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10" name="Text Box 13990"/>
            <p:cNvSpPr txBox="1">
              <a:spLocks noChangeArrowheads="1"/>
            </p:cNvSpPr>
            <p:nvPr/>
          </p:nvSpPr>
          <p:spPr bwMode="auto">
            <a:xfrm>
              <a:off x="1686" y="3333"/>
              <a:ext cx="18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10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11" name="Text Box 13989"/>
            <p:cNvSpPr txBox="1">
              <a:spLocks noChangeArrowheads="1"/>
            </p:cNvSpPr>
            <p:nvPr/>
          </p:nvSpPr>
          <p:spPr bwMode="auto">
            <a:xfrm>
              <a:off x="2679" y="3349"/>
              <a:ext cx="44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Korea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12" name="Text Box 13988"/>
            <p:cNvSpPr txBox="1">
              <a:spLocks noChangeArrowheads="1"/>
            </p:cNvSpPr>
            <p:nvPr/>
          </p:nvSpPr>
          <p:spPr bwMode="auto">
            <a:xfrm>
              <a:off x="3399" y="3563"/>
              <a:ext cx="77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Dél-Afrika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13" name="Text Box 13987"/>
            <p:cNvSpPr txBox="1">
              <a:spLocks noChangeArrowheads="1"/>
            </p:cNvSpPr>
            <p:nvPr/>
          </p:nvSpPr>
          <p:spPr bwMode="auto">
            <a:xfrm>
              <a:off x="4789" y="3517"/>
              <a:ext cx="68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Norvégia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14" name="Text Box 13986"/>
            <p:cNvSpPr txBox="1">
              <a:spLocks noChangeArrowheads="1"/>
            </p:cNvSpPr>
            <p:nvPr/>
          </p:nvSpPr>
          <p:spPr bwMode="auto">
            <a:xfrm>
              <a:off x="5914" y="3492"/>
              <a:ext cx="96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Németország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15" name="Text Box 13985"/>
            <p:cNvSpPr txBox="1">
              <a:spLocks noChangeArrowheads="1"/>
            </p:cNvSpPr>
            <p:nvPr/>
          </p:nvSpPr>
          <p:spPr bwMode="auto">
            <a:xfrm>
              <a:off x="7068" y="3617"/>
              <a:ext cx="83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Svédország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16" name="Text Box 13984"/>
            <p:cNvSpPr txBox="1">
              <a:spLocks noChangeArrowheads="1"/>
            </p:cNvSpPr>
            <p:nvPr/>
          </p:nvSpPr>
          <p:spPr bwMode="auto">
            <a:xfrm>
              <a:off x="8308" y="3644"/>
              <a:ext cx="34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3000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17" name="Text Box 13983"/>
            <p:cNvSpPr txBox="1">
              <a:spLocks noChangeArrowheads="1"/>
            </p:cNvSpPr>
            <p:nvPr/>
          </p:nvSpPr>
          <p:spPr bwMode="auto">
            <a:xfrm>
              <a:off x="2047" y="3830"/>
              <a:ext cx="1439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02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Brazília   Honduras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18" name="Text Box 13982"/>
            <p:cNvSpPr txBox="1">
              <a:spLocks noChangeArrowheads="1"/>
            </p:cNvSpPr>
            <p:nvPr/>
          </p:nvSpPr>
          <p:spPr bwMode="auto">
            <a:xfrm>
              <a:off x="5909" y="3894"/>
              <a:ext cx="44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Dánia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19" name="Text Box 13981"/>
            <p:cNvSpPr txBox="1">
              <a:spLocks noChangeArrowheads="1"/>
            </p:cNvSpPr>
            <p:nvPr/>
          </p:nvSpPr>
          <p:spPr bwMode="auto">
            <a:xfrm>
              <a:off x="6766" y="3900"/>
              <a:ext cx="56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Kanada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20" name="Text Box 13980"/>
            <p:cNvSpPr txBox="1">
              <a:spLocks noChangeArrowheads="1"/>
            </p:cNvSpPr>
            <p:nvPr/>
          </p:nvSpPr>
          <p:spPr bwMode="auto">
            <a:xfrm>
              <a:off x="2406" y="4057"/>
              <a:ext cx="79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Guatemala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21" name="Text Box 13979"/>
            <p:cNvSpPr txBox="1">
              <a:spLocks noChangeArrowheads="1"/>
            </p:cNvSpPr>
            <p:nvPr/>
          </p:nvSpPr>
          <p:spPr bwMode="auto">
            <a:xfrm>
              <a:off x="3679" y="3933"/>
              <a:ext cx="55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Mexikó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22" name="Text Box 13978"/>
            <p:cNvSpPr txBox="1">
              <a:spLocks noChangeArrowheads="1"/>
            </p:cNvSpPr>
            <p:nvPr/>
          </p:nvSpPr>
          <p:spPr bwMode="auto">
            <a:xfrm>
              <a:off x="1767" y="4283"/>
              <a:ext cx="10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5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23" name="Text Box 13977"/>
            <p:cNvSpPr txBox="1">
              <a:spLocks noChangeArrowheads="1"/>
            </p:cNvSpPr>
            <p:nvPr/>
          </p:nvSpPr>
          <p:spPr bwMode="auto">
            <a:xfrm>
              <a:off x="6407" y="4278"/>
              <a:ext cx="1519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483235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Ausztrália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72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Egyesült Államok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24" name="Text Box 13976"/>
            <p:cNvSpPr txBox="1">
              <a:spLocks noChangeArrowheads="1"/>
            </p:cNvSpPr>
            <p:nvPr/>
          </p:nvSpPr>
          <p:spPr bwMode="auto">
            <a:xfrm>
              <a:off x="8308" y="4171"/>
              <a:ext cx="34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2000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25" name="Text Box 13975"/>
            <p:cNvSpPr txBox="1">
              <a:spLocks noChangeArrowheads="1"/>
            </p:cNvSpPr>
            <p:nvPr/>
          </p:nvSpPr>
          <p:spPr bwMode="auto">
            <a:xfrm>
              <a:off x="1991" y="4697"/>
              <a:ext cx="6658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11430" lvl="0" indent="0" algn="r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1000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73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   1925 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26" name="Text Box 13974"/>
            <p:cNvSpPr txBox="1">
              <a:spLocks noChangeArrowheads="1"/>
            </p:cNvSpPr>
            <p:nvPr/>
          </p:nvSpPr>
          <p:spPr bwMode="auto">
            <a:xfrm>
              <a:off x="1766" y="5224"/>
              <a:ext cx="688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01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306570" algn="l"/>
                </a:tabLst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0	0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  <p:sp>
          <p:nvSpPr>
            <p:cNvPr id="127" name="Text Box 13973"/>
            <p:cNvSpPr txBox="1">
              <a:spLocks noChangeArrowheads="1"/>
            </p:cNvSpPr>
            <p:nvPr/>
          </p:nvSpPr>
          <p:spPr bwMode="auto">
            <a:xfrm>
              <a:off x="4158" y="5383"/>
              <a:ext cx="183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96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Book Antiqua" panose="02040602050305030304" pitchFamily="18" charset="0"/>
                  <a:ea typeface="Book Antiqua" panose="02040602050305030304" pitchFamily="18" charset="0"/>
                  <a:cs typeface="Book Antiqua" panose="02040602050305030304" pitchFamily="18" charset="0"/>
                </a:rPr>
                <a:t>Fejlettség szerinti sorrend</a:t>
              </a:r>
              <a:endParaRPr kumimoji="0" lang="hu-HU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endParaRPr>
            </a:p>
          </p:txBody>
        </p:sp>
      </p:grpSp>
      <p:sp>
        <p:nvSpPr>
          <p:cNvPr id="128" name="Szövegdoboz 127"/>
          <p:cNvSpPr txBox="1"/>
          <p:nvPr/>
        </p:nvSpPr>
        <p:spPr>
          <a:xfrm>
            <a:off x="603116" y="92304"/>
            <a:ext cx="7022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központi költségvetés kiadásai a GDP százalékában, 1925</a:t>
            </a:r>
          </a:p>
        </p:txBody>
      </p:sp>
    </p:spTree>
    <p:extLst>
      <p:ext uri="{BB962C8B-B14F-4D97-AF65-F5344CB8AC3E}">
        <p14:creationId xmlns:p14="http://schemas.microsoft.com/office/powerpoint/2010/main" val="1517243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Az állami kiadások további növekedése –válságkezelés, szociális kiadások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világháború után nem tér vissza a régi szintre az állami kiadás</a:t>
            </a:r>
          </a:p>
          <a:p>
            <a:r>
              <a:rPr lang="hu-HU" dirty="0" smtClean="0"/>
              <a:t>„Mesterséges prosperitás”  </a:t>
            </a:r>
            <a:r>
              <a:rPr lang="hu-HU" dirty="0" smtClean="0"/>
              <a:t>1924-től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→ válság</a:t>
            </a:r>
            <a:endParaRPr lang="hu-HU" dirty="0" smtClean="0"/>
          </a:p>
          <a:p>
            <a:r>
              <a:rPr lang="hu-HU" dirty="0" smtClean="0"/>
              <a:t>Az USA növekedése kiemelkedő</a:t>
            </a:r>
          </a:p>
          <a:p>
            <a:r>
              <a:rPr lang="hu-HU" dirty="0" smtClean="0"/>
              <a:t>Alacsony kamatok, könnyűpénz politikája</a:t>
            </a:r>
          </a:p>
          <a:p>
            <a:r>
              <a:rPr lang="hu-HU" dirty="0" smtClean="0"/>
              <a:t>Az USA hiteleitől függ a világ</a:t>
            </a:r>
          </a:p>
          <a:p>
            <a:r>
              <a:rPr lang="hu-HU" dirty="0" smtClean="0"/>
              <a:t>Megágyaz a válságnak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5461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827088" y="908050"/>
          <a:ext cx="7776864" cy="5263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5515"/>
                <a:gridCol w="693711"/>
                <a:gridCol w="708315"/>
                <a:gridCol w="722921"/>
                <a:gridCol w="728396"/>
                <a:gridCol w="721094"/>
                <a:gridCol w="728396"/>
                <a:gridCol w="722921"/>
                <a:gridCol w="704664"/>
                <a:gridCol w="680931"/>
              </a:tblGrid>
              <a:tr h="413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Laissez faire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Bizonytalanság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u="sng">
                          <a:effectLst/>
                        </a:rPr>
                        <a:t>Vegyes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u="sng">
                          <a:effectLst/>
                        </a:rPr>
                        <a:t>Neoliberális állam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kora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u="sng">
                          <a:effectLst/>
                        </a:rPr>
                        <a:t>gazdaságok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13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 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kb. 1870 1913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1920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1937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1960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1980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1990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1996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2002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Ausztrália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18.3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16.5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14.8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21.2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35.9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35.6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Ausztria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10.5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14.7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20.6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35.7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48.1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38.6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51.6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51.3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Kanada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16.7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28.6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38.8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44.7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41.4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3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Franciaország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12.6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27.6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46.1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49.8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55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53.6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3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Németország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14.8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32.4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47.9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45.1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49.1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48.5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Olaszország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13.7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17.1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30.1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31.1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30.1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42.1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53.4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52.7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Írország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18.8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25.5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48.9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41.2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33.5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Japán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8.8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8.3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14.8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25.4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17.5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31.3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35.9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39.8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Új Zéland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24.6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25.3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26.9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38.1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41.3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41.6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Norvégia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9.3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11.8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29.9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43.8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54.9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49.2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47.5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Svédország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10.4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10.9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16.5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60.1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59.1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64.2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58.3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Svájc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16.5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24.1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17.2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32.8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33.5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39.4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UK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9.4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12.7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26.2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32.2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39.9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41.1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USA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7.3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7.5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12.1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19.7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27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31.4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32.8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32.4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34.1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Átlag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10.8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13.1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19.6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23.8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28.0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41.9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43.0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45.0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43.5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13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Intervallum ≈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5-15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10-15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15-25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20-30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25-35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30-45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35-50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>
                          <a:effectLst/>
                        </a:rPr>
                        <a:t>35-45</a:t>
                      </a:r>
                      <a:endParaRPr lang="hu-H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35-45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692" name="Rectangle 3"/>
          <p:cNvSpPr>
            <a:spLocks noChangeArrowheads="1"/>
          </p:cNvSpPr>
          <p:nvPr/>
        </p:nvSpPr>
        <p:spPr bwMode="auto">
          <a:xfrm>
            <a:off x="2051050" y="98425"/>
            <a:ext cx="59769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Az 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llamh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ztart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kiad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sai a GDP sz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zal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é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hu-HU" altLang="hu-H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ban</a:t>
            </a:r>
            <a:endParaRPr lang="hu-HU" altLang="hu-HU" sz="14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hu-HU" altLang="hu-HU" sz="1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Forr</a:t>
            </a:r>
            <a:r>
              <a:rPr lang="hu-HU" altLang="hu-HU" sz="14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hu-HU" altLang="hu-HU" sz="1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hu-HU" altLang="hu-H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Tanzi V. (2005): The Economic Role of the State in the 21st Century. Cato Journal)</a:t>
            </a:r>
            <a:endParaRPr lang="hu-HU" altLang="hu-HU" sz="140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dirty="0" smtClean="0"/>
              <a:t>Merkantilista előzmények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u-HU" sz="2400" dirty="0" smtClean="0"/>
              <a:t>A XVIII. Század elejéig közepéig az európai országok többsége (beleértve Angliát is)merkantilista gazdaságpolitikát folytatott</a:t>
            </a:r>
          </a:p>
          <a:p>
            <a:r>
              <a:rPr lang="hu-HU" sz="2400" dirty="0" smtClean="0"/>
              <a:t>Ez jelentette elsősorban a magas vámokat alkalmazó protekcionizmust és kiviteli behozatali tilalmakat, a hazai ipar támogatását, hiányzó iparágak megteremtését, új iparágak pénzügyi támogatását, adókedvezményeket</a:t>
            </a:r>
          </a:p>
          <a:p>
            <a:r>
              <a:rPr lang="hu-HU" sz="2400" dirty="0" smtClean="0"/>
              <a:t>Különleges terület volt a gyarmati kereskedelem támogatása (Cromwell </a:t>
            </a:r>
            <a:r>
              <a:rPr lang="hu-HU" sz="2400" dirty="0" err="1" smtClean="0"/>
              <a:t>Navigation</a:t>
            </a:r>
            <a:r>
              <a:rPr lang="hu-HU" sz="2400" dirty="0" smtClean="0"/>
              <a:t> </a:t>
            </a:r>
            <a:r>
              <a:rPr lang="hu-HU" sz="2400" dirty="0" err="1" smtClean="0"/>
              <a:t>Act</a:t>
            </a:r>
            <a:r>
              <a:rPr lang="hu-HU" sz="2400" dirty="0" smtClean="0"/>
              <a:t> 1651 - </a:t>
            </a:r>
            <a:r>
              <a:rPr lang="hu-HU" sz="2400" dirty="0"/>
              <a:t>Angliába kizárólag angol, vagy a termelő ország hajója szállíthat árút.</a:t>
            </a:r>
            <a:r>
              <a:rPr lang="hu-HU" sz="2400" dirty="0" smtClean="0"/>
              <a:t>)</a:t>
            </a:r>
          </a:p>
          <a:p>
            <a:r>
              <a:rPr lang="hu-HU" sz="2400" b="1" dirty="0" smtClean="0"/>
              <a:t>Anglia volt az első ország, amely sikerrel alkalmazta a csecsemő iparágakat felnevelő </a:t>
            </a:r>
            <a:r>
              <a:rPr lang="hu-HU" sz="2400" b="1" dirty="0" smtClean="0"/>
              <a:t>politikát.</a:t>
            </a:r>
            <a:endParaRPr lang="hu-HU" sz="2400" b="1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594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188640"/>
            <a:ext cx="8712968" cy="5056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40130" marR="1038860" algn="just">
              <a:lnSpc>
                <a:spcPct val="96000"/>
              </a:lnSpc>
              <a:spcBef>
                <a:spcPts val="15"/>
              </a:spcBef>
              <a:spcAft>
                <a:spcPts val="0"/>
              </a:spcAft>
            </a:pP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Max </a:t>
            </a:r>
            <a:r>
              <a:rPr lang="hu-HU" sz="2400" dirty="0" err="1" smtClean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Weber</a:t>
            </a:r>
            <a:r>
              <a:rPr lang="hu-HU" sz="2400" dirty="0" smtClean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: „a merkantilizmus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a kapitalista vállalkozás </a:t>
            </a:r>
            <a:r>
              <a:rPr lang="hu-HU" sz="2400" dirty="0" smtClean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szempontjainak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átvitelét jelenti a politikára. Az államot úgy tekinti, mintha csakis és</a:t>
            </a:r>
            <a:r>
              <a:rPr lang="hu-HU" sz="2400" spc="-125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 smtClean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kizárólag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kapitalista vállalkozókból állna. A gazdaságpolitika kifelé azt az elvet </a:t>
            </a:r>
            <a:r>
              <a:rPr lang="hu-HU" sz="2400" dirty="0" smtClean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követi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, hogy a partnerrel szemben előnyöket kell szerezni: lehetőleg olcsón kell </a:t>
            </a:r>
            <a:r>
              <a:rPr lang="hu-HU" sz="2400" dirty="0" smtClean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vásárolni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, és jóval drágábban eladni. A cél az, hogy kifelé megerősödjék az </a:t>
            </a:r>
            <a:r>
              <a:rPr lang="hu-HU" sz="2400" dirty="0" smtClean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államvezetés</a:t>
            </a:r>
            <a:r>
              <a:rPr lang="hu-HU" sz="2400" spc="-40" dirty="0" smtClean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hatalma.</a:t>
            </a:r>
            <a:r>
              <a:rPr lang="hu-HU" sz="2400" spc="-4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A</a:t>
            </a:r>
            <a:r>
              <a:rPr lang="hu-HU" sz="2400" spc="-95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merkantilizmus</a:t>
            </a:r>
            <a:r>
              <a:rPr lang="hu-HU" sz="2400" spc="-4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tehát</a:t>
            </a:r>
            <a:r>
              <a:rPr lang="hu-HU" sz="2400" spc="-4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a</a:t>
            </a:r>
            <a:r>
              <a:rPr lang="hu-HU" sz="2400" spc="-4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modern</a:t>
            </a:r>
            <a:r>
              <a:rPr lang="hu-HU" sz="2400" spc="-4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államhatalom</a:t>
            </a:r>
            <a:r>
              <a:rPr lang="hu-HU" sz="2400" spc="-4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kialakítását</a:t>
            </a:r>
            <a:r>
              <a:rPr lang="hu-HU" sz="2400" spc="-4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 smtClean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jelenti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,</a:t>
            </a:r>
            <a:r>
              <a:rPr lang="hu-HU" sz="2400" spc="-45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amit</a:t>
            </a:r>
            <a:r>
              <a:rPr lang="hu-HU" sz="2400" spc="-45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közvetlenül</a:t>
            </a:r>
            <a:r>
              <a:rPr lang="hu-HU" sz="2400" spc="-45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a</a:t>
            </a:r>
            <a:r>
              <a:rPr lang="hu-HU" sz="2400" spc="-45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fejedelmi</a:t>
            </a:r>
            <a:r>
              <a:rPr lang="hu-HU" sz="2400" spc="-45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bevételek</a:t>
            </a:r>
            <a:r>
              <a:rPr lang="hu-HU" sz="2400" spc="-45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növelésével,</a:t>
            </a:r>
            <a:r>
              <a:rPr lang="hu-HU" sz="2400" spc="-45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közvetve</a:t>
            </a:r>
            <a:r>
              <a:rPr lang="hu-HU" sz="2400" spc="-45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pedig</a:t>
            </a:r>
            <a:r>
              <a:rPr lang="hu-HU" sz="2400" spc="-45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a</a:t>
            </a:r>
            <a:r>
              <a:rPr lang="hu-HU" sz="2400" spc="-45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népesség adózóerejének fokozásával próbáltak elérni” (</a:t>
            </a:r>
            <a:r>
              <a:rPr lang="hu-HU" sz="2400" dirty="0" err="1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Weber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, 1979,</a:t>
            </a:r>
            <a:r>
              <a:rPr lang="hu-HU" sz="2400" spc="-5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hu-HU" sz="2400" dirty="0">
                <a:latin typeface="Arial" panose="020B0604020202020204" pitchFamily="34" charset="0"/>
                <a:ea typeface="Book Antiqua" panose="02040602050305030304" pitchFamily="18" charset="0"/>
                <a:cs typeface="Arial" panose="020B0604020202020204" pitchFamily="34" charset="0"/>
              </a:rPr>
              <a:t>276).</a:t>
            </a:r>
            <a:endParaRPr lang="hu-HU" sz="2400" dirty="0">
              <a:effectLst/>
              <a:latin typeface="Arial" panose="020B0604020202020204" pitchFamily="34" charset="0"/>
              <a:ea typeface="Book Antiqua" panose="0204060205030503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67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sz="3200" dirty="0" smtClean="0"/>
              <a:t>Az angol szabadkereskedelmi politika születése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hu-HU" sz="2400" dirty="0" smtClean="0"/>
              <a:t>Az ipari forradalom Angliában ment végbe először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termelékenységi fölény</a:t>
            </a:r>
          </a:p>
          <a:p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Az angol gyárosok és kereskedők a korlátozások eltörlését követelték (szemben a földtulajdonosokkal)</a:t>
            </a:r>
          </a:p>
          <a:p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Smith és Ricardo adta hozzá az elméleti támaszt</a:t>
            </a:r>
          </a:p>
          <a:p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Egyik legfontosabb a gabonatörvények eltörlése (1846) és a hajózási törvényeké (1849)</a:t>
            </a:r>
          </a:p>
          <a:p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Az angol ideológia a szabad kereskedelem  lett </a:t>
            </a:r>
          </a:p>
          <a:p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többi európai országban is tettek lépéseket a szabad kereskedelem felé, de csak </a:t>
            </a:r>
            <a:r>
              <a:rPr lang="hu-H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korlátozottan</a:t>
            </a:r>
          </a:p>
          <a:p>
            <a:r>
              <a:rPr lang="hu-HU" sz="2400" dirty="0" smtClean="0">
                <a:latin typeface="Calibri" panose="020F0502020204030204" pitchFamily="34" charset="0"/>
              </a:rPr>
              <a:t>+ A felzárkózni kívánó országokban csecsemő iparágak támogatása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2890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hu-HU" sz="4000" smtClean="0"/>
              <a:t>Szabadkereskedelem és</a:t>
            </a:r>
            <a:br>
              <a:rPr lang="hu-HU" sz="4000" smtClean="0"/>
            </a:br>
            <a:r>
              <a:rPr lang="hu-HU" sz="4000" smtClean="0"/>
              <a:t>protekcionizmus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z="2800" dirty="0" smtClean="0"/>
              <a:t>Közgazdasági elmélet: szabad kereskedelem felsőbbrendűsége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↔ Gazdasági gyakorlat: protekcionizmus felsőbbrendűsége</a:t>
            </a:r>
          </a:p>
          <a:p>
            <a:pPr>
              <a:lnSpc>
                <a:spcPct val="80000"/>
              </a:lnSpc>
            </a:pPr>
            <a:r>
              <a:rPr lang="hu-HU" altLang="hu-HU" sz="2800" dirty="0" smtClean="0"/>
              <a:t> Inga: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800" dirty="0" smtClean="0"/>
              <a:t> 1846-1870: szabad kereskedelem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800" dirty="0" smtClean="0"/>
              <a:t> 1870-1948: protekcionizmus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800" dirty="0" smtClean="0"/>
              <a:t> 1948-1970-es évek: fokozatos liberalizáció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800" dirty="0" smtClean="0"/>
              <a:t> 1970-1993: új protekcionizmus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800" dirty="0" smtClean="0"/>
              <a:t> 1993- újabb liberalizáció </a:t>
            </a:r>
          </a:p>
        </p:txBody>
      </p:sp>
    </p:spTree>
    <p:extLst>
      <p:ext uri="{BB962C8B-B14F-4D97-AF65-F5344CB8AC3E}">
        <p14:creationId xmlns:p14="http://schemas.microsoft.com/office/powerpoint/2010/main" val="3048898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altLang="hu-HU" sz="4000" dirty="0" smtClean="0"/>
              <a:t>(</a:t>
            </a:r>
            <a:r>
              <a:rPr lang="hu-HU" altLang="hu-HU" sz="4000" dirty="0" err="1" smtClean="0"/>
              <a:t>Stiglitz</a:t>
            </a:r>
            <a:r>
              <a:rPr lang="hu-HU" altLang="hu-HU" sz="4000" dirty="0" smtClean="0"/>
              <a:t> a </a:t>
            </a:r>
            <a:r>
              <a:rPr lang="hu-HU" altLang="hu-HU" sz="4000" dirty="0" err="1" smtClean="0"/>
              <a:t>szabadkereskedelemről</a:t>
            </a:r>
            <a:r>
              <a:rPr lang="hu-HU" altLang="hu-HU" sz="4000" dirty="0" smtClean="0"/>
              <a:t> (2006) 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 smtClean="0"/>
              <a:t>„Védelem nélkül, egy olyan országban, amelynek statikus komparatív előnye van, mondjuk a mezőgazdaságban, a stagnálás </a:t>
            </a:r>
            <a:r>
              <a:rPr lang="hu-HU" altLang="hu-HU" sz="2400" smtClean="0">
                <a:latin typeface="Arial" panose="020B0604020202020204" pitchFamily="34" charset="0"/>
              </a:rPr>
              <a:t>a </a:t>
            </a:r>
            <a:r>
              <a:rPr lang="hu-HU" altLang="hu-HU" sz="2400" smtClean="0"/>
              <a:t>kockázat, hogy a komparatív előnye megmarad a mezőgazdaságban, korlátozott növekedési kilátásokkal. Széles körű ipari védelem esetén az ipari szektor növelheti a méretét, amely, szinte mindenhol, a forrása az innovációnak, az ilyen előnyök átterjedhetnek a gazdaság többi részére, az intézmények fejlődésének a haszna, mint például a pénzügyi piacoké, az ipari szektor növekedését kísérheti. Sőt, a nagy és egyre növekvő ipari ágazatok (és a vámok iparcikkekre) bevételeket jelentenek, amelyekkel a kormány finanszírozni tudja az oktatást, az infrastruktúrát és egyebeket.”</a:t>
            </a:r>
          </a:p>
        </p:txBody>
      </p:sp>
    </p:spTree>
    <p:extLst>
      <p:ext uri="{BB962C8B-B14F-4D97-AF65-F5344CB8AC3E}">
        <p14:creationId xmlns:p14="http://schemas.microsoft.com/office/powerpoint/2010/main" val="39129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többi ország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lényege: az angol ipar megpróbálta maga alá gyűrni a fejletlen külföldi ipart</a:t>
            </a:r>
          </a:p>
          <a:p>
            <a:r>
              <a:rPr lang="hu-HU" dirty="0" smtClean="0"/>
              <a:t>A nemzetközi munkamegosztásból adódóan a </a:t>
            </a:r>
            <a:r>
              <a:rPr lang="hu-HU" dirty="0" smtClean="0"/>
              <a:t>szabad kereskedelmet </a:t>
            </a:r>
            <a:r>
              <a:rPr lang="hu-HU" dirty="0" smtClean="0"/>
              <a:t>a földbirtokosok támogatták, vállalkozók nem</a:t>
            </a:r>
          </a:p>
          <a:p>
            <a:r>
              <a:rPr lang="hu-HU" dirty="0" smtClean="0"/>
              <a:t>Különösen erős volt az ellenállás az USA-ban és </a:t>
            </a:r>
            <a:r>
              <a:rPr lang="hu-HU" dirty="0"/>
              <a:t>N</a:t>
            </a:r>
            <a:r>
              <a:rPr lang="hu-HU" dirty="0" smtClean="0"/>
              <a:t>émetországban</a:t>
            </a:r>
          </a:p>
          <a:p>
            <a:r>
              <a:rPr lang="hu-HU" dirty="0" smtClean="0"/>
              <a:t>H. </a:t>
            </a:r>
            <a:r>
              <a:rPr lang="hu-HU" dirty="0" err="1" smtClean="0"/>
              <a:t>Carey</a:t>
            </a:r>
            <a:r>
              <a:rPr lang="hu-HU" dirty="0" smtClean="0"/>
              <a:t>, A. Hamilton, F. List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2702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riedrich List 18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01008"/>
            <a:ext cx="238125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lexander Hamilton portrait by John Trumbull 18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817" y="260648"/>
            <a:ext cx="249141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enrycharlescare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868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1875</Words>
  <Application>Microsoft Office PowerPoint</Application>
  <PresentationFormat>Diavetítés a képernyőre (4:3 oldalarány)</PresentationFormat>
  <Paragraphs>502</Paragraphs>
  <Slides>26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4" baseType="lpstr">
      <vt:lpstr>Arial</vt:lpstr>
      <vt:lpstr>Arial Narrow</vt:lpstr>
      <vt:lpstr>Book Antiqua</vt:lpstr>
      <vt:lpstr>Calibri</vt:lpstr>
      <vt:lpstr>H-Times New Roman</vt:lpstr>
      <vt:lpstr>Times New Roman</vt:lpstr>
      <vt:lpstr>Wingdings</vt:lpstr>
      <vt:lpstr>Office-téma</vt:lpstr>
      <vt:lpstr>Gazdaságpolitika 3. ea. </vt:lpstr>
      <vt:lpstr>A gazdaságpolitika kezdetben elsősorban kereskedelempolitika</vt:lpstr>
      <vt:lpstr>Merkantilista előzmények</vt:lpstr>
      <vt:lpstr>PowerPoint bemutató</vt:lpstr>
      <vt:lpstr>Az angol szabadkereskedelmi politika születése</vt:lpstr>
      <vt:lpstr>Szabadkereskedelem és protekcionizmus</vt:lpstr>
      <vt:lpstr>(Stiglitz a szabadkereskedelemről (2006) </vt:lpstr>
      <vt:lpstr>A többi ország</vt:lpstr>
      <vt:lpstr>PowerPoint bemutató</vt:lpstr>
      <vt:lpstr>PowerPoint bemutató</vt:lpstr>
      <vt:lpstr>PowerPoint bemutató</vt:lpstr>
      <vt:lpstr>PowerPoint bemutató</vt:lpstr>
      <vt:lpstr>A két nagy korai felzárkózó: USA és Németország</vt:lpstr>
      <vt:lpstr>USA: “the mother country and bastion of modern protectionism” (Bairoch, 1993, p. 30). </vt:lpstr>
      <vt:lpstr>PowerPoint bemutató</vt:lpstr>
      <vt:lpstr>Németország</vt:lpstr>
      <vt:lpstr>Szociálpolitika – a másik terület</vt:lpstr>
      <vt:lpstr>Az 1873-as válság</vt:lpstr>
      <vt:lpstr>A protekcionizmus újjáéledése</vt:lpstr>
      <vt:lpstr>A felzárkózás másik „eredménye” a világháború</vt:lpstr>
      <vt:lpstr>PowerPoint bemutató</vt:lpstr>
      <vt:lpstr>A bizonytalanság kora – a két világháború között</vt:lpstr>
      <vt:lpstr>A bizonytalanság kora – a két világháború között</vt:lpstr>
      <vt:lpstr>PowerPoint bemutató</vt:lpstr>
      <vt:lpstr>Az állami kiadások további növekedése –válságkezelés, szociális kiadások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95</cp:revision>
  <dcterms:created xsi:type="dcterms:W3CDTF">2011-12-06T13:04:46Z</dcterms:created>
  <dcterms:modified xsi:type="dcterms:W3CDTF">2019-09-19T10:00:24Z</dcterms:modified>
</cp:coreProperties>
</file>